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3" r:id="rId1"/>
    <p:sldMasterId id="2147483734" r:id="rId2"/>
    <p:sldMasterId id="2147483735" r:id="rId3"/>
    <p:sldMasterId id="2147483736" r:id="rId4"/>
  </p:sldMasterIdLst>
  <p:notesMasterIdLst>
    <p:notesMasterId r:id="rId22"/>
  </p:notesMasterIdLst>
  <p:sldIdLst>
    <p:sldId id="256" r:id="rId5"/>
    <p:sldId id="257" r:id="rId6"/>
    <p:sldId id="258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23"/>
      <p:bold r:id="rId24"/>
      <p:italic r:id="rId25"/>
      <p:boldItalic r:id="rId26"/>
    </p:embeddedFont>
    <p:embeddedFont>
      <p:font typeface="Poppins" pitchFamily="2" charset="77"/>
      <p:regular r:id="rId27"/>
      <p:bold r:id="rId28"/>
      <p:italic r:id="rId29"/>
      <p:boldItalic r:id="rId30"/>
    </p:embeddedFont>
    <p:embeddedFont>
      <p:font typeface="Rubik" pitchFamily="2" charset="-79"/>
      <p:regular r:id="rId31"/>
      <p:bold r:id="rId32"/>
      <p:italic r:id="rId33"/>
      <p:boldItalic r:id="rId34"/>
    </p:embeddedFont>
    <p:embeddedFont>
      <p:font typeface="Rubik Mono One" panose="02000504020000020004" pitchFamily="2" charset="-79"/>
      <p:regular r:id="rId35"/>
    </p:embeddedFont>
    <p:embeddedFont>
      <p:font typeface="Trebuchet MS" panose="020B0703020202090204" pitchFamily="34" charset="0"/>
      <p:regular r:id="rId36"/>
      <p:bold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59" d="100"/>
          <a:sy n="159" d="100"/>
        </p:scale>
        <p:origin x="2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c48cb9f35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c48cb9f35_6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 habilidades tens?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Como vais enfrentar a frustração?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Como vais obter ajuda de outros?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d911b06ae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d911b06ae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d911b06ae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d911b06ae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d911b06ae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d911b06ae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c6d6012f34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c6d6012f34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911b06ae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d911b06ae8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d911b06ae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d911b06ae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c594a4abe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c594a4abe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b4649d821_0_2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b4649d821_0_2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8b4649d821_0_2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8b4649d821_0_2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6d6012f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c6d6012f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6d6012f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c6d6012f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11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c6d6012f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c6d6012f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d911b06a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d911b06a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d911b06ae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d911b06ae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d911b06ae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d911b06ae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d911b06ae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d911b06ae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" b="8650"/>
          <a:stretch/>
        </p:blipFill>
        <p:spPr>
          <a:xfrm flipH="1">
            <a:off x="79473" y="445025"/>
            <a:ext cx="9064527" cy="46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1" y="744575"/>
            <a:ext cx="7001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ubik Mono One"/>
              <a:buNone/>
              <a:defRPr sz="36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5850350" y="2952825"/>
            <a:ext cx="3293651" cy="2190674"/>
            <a:chOff x="5850350" y="2952825"/>
            <a:chExt cx="3293651" cy="2190674"/>
          </a:xfrm>
        </p:grpSpPr>
        <p:pic>
          <p:nvPicPr>
            <p:cNvPr id="59" name="Google Shape;59;p15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76925" y="2952825"/>
              <a:ext cx="2667076" cy="219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50350" y="3200400"/>
              <a:ext cx="3293650" cy="1943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11700" y="439775"/>
            <a:ext cx="8072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538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500" y="1333800"/>
            <a:ext cx="256149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700" y="0"/>
            <a:ext cx="3068300" cy="41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6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763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21062" y="-237688"/>
            <a:ext cx="2066650" cy="254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7500"/>
            <a:ext cx="1457499" cy="167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Energetic Blue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Orange">
  <p:cSld name="TITLE_ONLY_1">
    <p:bg>
      <p:bgPr>
        <a:solidFill>
          <a:schemeClr val="accent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9"/>
          <p:cNvPicPr preferRelativeResize="0"/>
          <p:nvPr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Light Blue">
  <p:cSld name="TITLE_ONLY_1_1">
    <p:bg>
      <p:bgPr>
        <a:solidFill>
          <a:schemeClr val="accent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0"/>
          <p:cNvPicPr preferRelativeResize="0"/>
          <p:nvPr/>
        </p:nvPicPr>
        <p:blipFill rotWithShape="1"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Yellow">
  <p:cSld name="TITLE_ONLY_1_1_1"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/>
          <p:cNvPicPr preferRelativeResize="0"/>
          <p:nvPr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Pink">
  <p:cSld name="TITLE_ONLY_1_1_1_1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2"/>
          <p:cNvPicPr preferRelativeResize="0"/>
          <p:nvPr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Green">
  <p:cSld name="TITLE_ONLY_1_1_1_1_1">
    <p:bg>
      <p:bgPr>
        <a:solidFill>
          <a:schemeClr val="accen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3"/>
          <p:cNvPicPr preferRelativeResize="0"/>
          <p:nvPr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Light Blue">
  <p:cSld name="TITLE_ONLY_1_1_1_1_1_1">
    <p:bg>
      <p:bgPr>
        <a:solidFill>
          <a:schemeClr val="accent5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4"/>
          <p:cNvPicPr preferRelativeResize="0"/>
          <p:nvPr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4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4"/>
          <p:cNvSpPr txBox="1"/>
          <p:nvPr/>
        </p:nvSpPr>
        <p:spPr>
          <a:xfrm>
            <a:off x="99060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24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97" name="Google Shape;97;p24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4"/>
          <p:cNvSpPr txBox="1"/>
          <p:nvPr/>
        </p:nvSpPr>
        <p:spPr>
          <a:xfrm>
            <a:off x="491475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24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Yellow">
  <p:cSld name="TITLE_ONLY_1_1_1_1_1_1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5"/>
          <p:cNvPicPr preferRelativeResize="0"/>
          <p:nvPr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5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25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Pink">
  <p:cSld name="TITLE_ONLY_1_1_1_1_1_1_1_1">
    <p:bg>
      <p:bgPr>
        <a:solidFill>
          <a:schemeClr val="lt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6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6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/>
          <p:nvPr/>
        </p:nvSpPr>
        <p:spPr>
          <a:xfrm rot="-3372593">
            <a:off x="7339204" y="-1242141"/>
            <a:ext cx="285893" cy="474793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7"/>
          <p:cNvSpPr/>
          <p:nvPr/>
        </p:nvSpPr>
        <p:spPr>
          <a:xfrm rot="-1082137">
            <a:off x="8170350" y="-412453"/>
            <a:ext cx="285845" cy="5973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7"/>
          <p:cNvSpPr/>
          <p:nvPr/>
        </p:nvSpPr>
        <p:spPr>
          <a:xfrm rot="712576">
            <a:off x="7561497" y="-272442"/>
            <a:ext cx="285716" cy="59677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63957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2">
    <p:bg>
      <p:bgPr>
        <a:solidFill>
          <a:schemeClr val="accent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2_2">
    <p:bg>
      <p:bgPr>
        <a:solidFill>
          <a:schemeClr val="accent4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>
            <a:spLocks noGrp="1"/>
          </p:cNvSpPr>
          <p:nvPr>
            <p:ph type="title"/>
          </p:nvPr>
        </p:nvSpPr>
        <p:spPr>
          <a:xfrm>
            <a:off x="471200" y="969300"/>
            <a:ext cx="36246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30" name="Google Shape;130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31" r="14755" b="5939"/>
          <a:stretch/>
        </p:blipFill>
        <p:spPr>
          <a:xfrm>
            <a:off x="4191000" y="0"/>
            <a:ext cx="4952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5">
  <p:cSld name="MAIN_POINT_2_1"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1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solidFill>
          <a:schemeClr val="accen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2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3">
  <p:cSld name="MAIN_POINT_1_1"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4">
  <p:cSld name="MAIN_POINT_1_1_1">
    <p:bg>
      <p:bgPr>
        <a:solidFill>
          <a:schemeClr val="accent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4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/>
          <p:nvPr/>
        </p:nvSpPr>
        <p:spPr>
          <a:xfrm rot="-1387176">
            <a:off x="1671051" y="-1153875"/>
            <a:ext cx="285749" cy="6987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5"/>
          <p:cNvSpPr/>
          <p:nvPr/>
        </p:nvSpPr>
        <p:spPr>
          <a:xfrm rot="905181">
            <a:off x="1066799" y="-1136508"/>
            <a:ext cx="285852" cy="6837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5"/>
          <p:cNvSpPr/>
          <p:nvPr/>
        </p:nvSpPr>
        <p:spPr>
          <a:xfrm rot="2700000">
            <a:off x="1293725" y="-2733827"/>
            <a:ext cx="285954" cy="85820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26810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350" y="838200"/>
            <a:ext cx="3295650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600" y="1809750"/>
            <a:ext cx="4257400" cy="3333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549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14526" cy="32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20" b="17382"/>
          <a:stretch/>
        </p:blipFill>
        <p:spPr>
          <a:xfrm>
            <a:off x="4201975" y="894125"/>
            <a:ext cx="4942025" cy="424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675" y="0"/>
            <a:ext cx="3733325" cy="450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8575" y="1581150"/>
            <a:ext cx="3705426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0666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APTION_ONLY_1_1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0"/>
          <p:cNvSpPr txBox="1">
            <a:spLocks noGrp="1"/>
          </p:cNvSpPr>
          <p:nvPr>
            <p:ph type="title"/>
          </p:nvPr>
        </p:nvSpPr>
        <p:spPr>
          <a:xfrm>
            <a:off x="349703" y="1861125"/>
            <a:ext cx="84444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100" b="1" i="0">
                <a:solidFill>
                  <a:srgbClr val="76B9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0"/>
          <p:cNvSpPr txBox="1">
            <a:spLocks noGrp="1"/>
          </p:cNvSpPr>
          <p:nvPr>
            <p:ph type="body" idx="1"/>
          </p:nvPr>
        </p:nvSpPr>
        <p:spPr>
          <a:xfrm>
            <a:off x="1151532" y="1129198"/>
            <a:ext cx="68409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500" b="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2"/>
          <p:cNvSpPr txBox="1">
            <a:spLocks noGrp="1"/>
          </p:cNvSpPr>
          <p:nvPr>
            <p:ph type="title"/>
          </p:nvPr>
        </p:nvSpPr>
        <p:spPr>
          <a:xfrm>
            <a:off x="349703" y="1861125"/>
            <a:ext cx="84444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100" b="1" i="0">
                <a:solidFill>
                  <a:srgbClr val="76B9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ctrTitle"/>
          </p:nvPr>
        </p:nvSpPr>
        <p:spPr>
          <a:xfrm>
            <a:off x="311708" y="1277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4"/>
          <p:cNvSpPr txBox="1">
            <a:spLocks noGrp="1"/>
          </p:cNvSpPr>
          <p:nvPr>
            <p:ph type="body" idx="1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●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○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■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●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○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■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●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○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Rubik"/>
              <a:buChar char="■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182" name="Google Shape;182;p44"/>
          <p:cNvSpPr/>
          <p:nvPr/>
        </p:nvSpPr>
        <p:spPr>
          <a:xfrm rot="1353">
            <a:off x="-50" y="4572625"/>
            <a:ext cx="9144001" cy="569100"/>
          </a:xfrm>
          <a:prstGeom prst="rect">
            <a:avLst/>
          </a:prstGeom>
          <a:solidFill>
            <a:srgbClr val="1E59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633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5826"/>
              </a:buClr>
              <a:buSzPts val="2800"/>
              <a:buFont typeface="Rubik"/>
              <a:buNone/>
              <a:defRPr b="1">
                <a:solidFill>
                  <a:srgbClr val="F25826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84" name="Google Shape;184;p44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476" y="4680850"/>
            <a:ext cx="1885049" cy="3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5"/>
          <p:cNvSpPr txBox="1">
            <a:spLocks noGrp="1"/>
          </p:cNvSpPr>
          <p:nvPr>
            <p:ph type="body" idx="1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●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○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■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●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○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■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●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○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Rubik"/>
              <a:buChar char="■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188" name="Google Shape;188;p45"/>
          <p:cNvSpPr/>
          <p:nvPr/>
        </p:nvSpPr>
        <p:spPr>
          <a:xfrm rot="1353">
            <a:off x="-50" y="4572625"/>
            <a:ext cx="9144001" cy="569100"/>
          </a:xfrm>
          <a:prstGeom prst="rect">
            <a:avLst/>
          </a:prstGeom>
          <a:solidFill>
            <a:srgbClr val="1E59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633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5826"/>
              </a:buClr>
              <a:buSzPts val="2800"/>
              <a:buFont typeface="Rubik"/>
              <a:buNone/>
              <a:defRPr b="1">
                <a:solidFill>
                  <a:srgbClr val="F25826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90" name="Google Shape;190;p45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476" y="4680850"/>
            <a:ext cx="1885049" cy="3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4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>
            <a:spLocks noGrp="1"/>
          </p:cNvSpPr>
          <p:nvPr>
            <p:ph type="body" idx="1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●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○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■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●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○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■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●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"/>
              <a:buChar char="○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Rubik"/>
              <a:buChar char="■"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194" name="Google Shape;194;p46"/>
          <p:cNvSpPr/>
          <p:nvPr/>
        </p:nvSpPr>
        <p:spPr>
          <a:xfrm rot="1353">
            <a:off x="-50" y="4572625"/>
            <a:ext cx="9144001" cy="569100"/>
          </a:xfrm>
          <a:prstGeom prst="rect">
            <a:avLst/>
          </a:prstGeom>
          <a:solidFill>
            <a:srgbClr val="1E59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633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5826"/>
              </a:buClr>
              <a:buSzPts val="2800"/>
              <a:buFont typeface="Rubik"/>
              <a:buNone/>
              <a:defRPr b="1">
                <a:solidFill>
                  <a:srgbClr val="F25826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96" name="Google Shape;196;p46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476" y="4680850"/>
            <a:ext cx="1885049" cy="3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" b="8650"/>
          <a:stretch/>
        </p:blipFill>
        <p:spPr>
          <a:xfrm flipH="1">
            <a:off x="79473" y="445025"/>
            <a:ext cx="9064527" cy="46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8"/>
          <p:cNvSpPr txBox="1">
            <a:spLocks noGrp="1"/>
          </p:cNvSpPr>
          <p:nvPr>
            <p:ph type="ctrTitle"/>
          </p:nvPr>
        </p:nvSpPr>
        <p:spPr>
          <a:xfrm>
            <a:off x="311701" y="744575"/>
            <a:ext cx="7001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ubik Mono One"/>
              <a:buNone/>
              <a:defRPr sz="36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4" name="Google Shape;204;p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49"/>
          <p:cNvGrpSpPr/>
          <p:nvPr/>
        </p:nvGrpSpPr>
        <p:grpSpPr>
          <a:xfrm>
            <a:off x="5850350" y="2952825"/>
            <a:ext cx="3293651" cy="2190674"/>
            <a:chOff x="5850350" y="2952825"/>
            <a:chExt cx="3293651" cy="2190674"/>
          </a:xfrm>
        </p:grpSpPr>
        <p:pic>
          <p:nvPicPr>
            <p:cNvPr id="207" name="Google Shape;207;p49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76925" y="2952825"/>
              <a:ext cx="2667076" cy="219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49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50350" y="3200400"/>
              <a:ext cx="3293650" cy="1943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p49"/>
          <p:cNvSpPr txBox="1">
            <a:spLocks noGrp="1"/>
          </p:cNvSpPr>
          <p:nvPr>
            <p:ph type="ctrTitle"/>
          </p:nvPr>
        </p:nvSpPr>
        <p:spPr>
          <a:xfrm>
            <a:off x="311700" y="439775"/>
            <a:ext cx="8072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0" name="Google Shape;210;p49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538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5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500" y="1333800"/>
            <a:ext cx="256149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700" y="0"/>
            <a:ext cx="3068300" cy="41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6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215" name="Google Shape;215;p50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763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218" name="Google Shape;218;p51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19" name="Google Shape;219;p51"/>
          <p:cNvSpPr txBox="1">
            <a:spLocks noGrp="1"/>
          </p:cNvSpPr>
          <p:nvPr>
            <p:ph type="body" idx="2"/>
          </p:nvPr>
        </p:nvSpPr>
        <p:spPr>
          <a:xfrm>
            <a:off x="48324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220" name="Google Shape;220;p5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21062" y="-237688"/>
            <a:ext cx="2066650" cy="254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7500"/>
            <a:ext cx="1457499" cy="167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Energetic Blue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52"/>
          <p:cNvPicPr preferRelativeResize="0"/>
          <p:nvPr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Orange">
  <p:cSld name="TITLE_ONLY_1">
    <p:bg>
      <p:bgPr>
        <a:solidFill>
          <a:schemeClr val="accent3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53"/>
          <p:cNvPicPr preferRelativeResize="0"/>
          <p:nvPr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Light Blue">
  <p:cSld name="TITLE_ONLY_1_1">
    <p:bg>
      <p:bgPr>
        <a:solidFill>
          <a:schemeClr val="accent5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54"/>
          <p:cNvPicPr preferRelativeResize="0"/>
          <p:nvPr/>
        </p:nvPicPr>
        <p:blipFill rotWithShape="1"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Yellow">
  <p:cSld name="TITLE_ONLY_1_1_1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55"/>
          <p:cNvPicPr preferRelativeResize="0"/>
          <p:nvPr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Pink">
  <p:cSld name="TITLE_ONLY_1_1_1_1">
    <p:bg>
      <p:bgPr>
        <a:solidFill>
          <a:schemeClr val="lt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6"/>
          <p:cNvPicPr preferRelativeResize="0"/>
          <p:nvPr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Green">
  <p:cSld name="TITLE_ONLY_1_1_1_1_1">
    <p:bg>
      <p:bgPr>
        <a:solidFill>
          <a:schemeClr val="accent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57"/>
          <p:cNvPicPr preferRelativeResize="0"/>
          <p:nvPr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Light Blue">
  <p:cSld name="TITLE_ONLY_1_1_1_1_1_1">
    <p:bg>
      <p:bgPr>
        <a:solidFill>
          <a:schemeClr val="accent5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58"/>
          <p:cNvPicPr preferRelativeResize="0"/>
          <p:nvPr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8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58"/>
          <p:cNvSpPr txBox="1"/>
          <p:nvPr/>
        </p:nvSpPr>
        <p:spPr>
          <a:xfrm>
            <a:off x="99060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58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245" name="Google Shape;245;p58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8"/>
          <p:cNvSpPr txBox="1"/>
          <p:nvPr/>
        </p:nvSpPr>
        <p:spPr>
          <a:xfrm>
            <a:off x="491475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58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Yellow">
  <p:cSld name="TITLE_ONLY_1_1_1_1_1_1_1">
    <p:bg>
      <p:bgPr>
        <a:solidFill>
          <a:schemeClr val="accen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59"/>
          <p:cNvPicPr preferRelativeResize="0"/>
          <p:nvPr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59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9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59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253" name="Google Shape;253;p59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9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59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Pink">
  <p:cSld name="TITLE_ONLY_1_1_1_1_1_1_1_1">
    <p:bg>
      <p:bgPr>
        <a:solidFill>
          <a:schemeClr val="lt2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60"/>
          <p:cNvPicPr preferRelativeResize="0"/>
          <p:nvPr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60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60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60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261" name="Google Shape;261;p60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60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" name="Google Shape;263;p60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1"/>
          <p:cNvSpPr/>
          <p:nvPr/>
        </p:nvSpPr>
        <p:spPr>
          <a:xfrm rot="-3372593">
            <a:off x="7339204" y="-1242141"/>
            <a:ext cx="285893" cy="474793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61"/>
          <p:cNvSpPr/>
          <p:nvPr/>
        </p:nvSpPr>
        <p:spPr>
          <a:xfrm rot="-1082137">
            <a:off x="8170350" y="-412453"/>
            <a:ext cx="285845" cy="5973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61"/>
          <p:cNvSpPr/>
          <p:nvPr/>
        </p:nvSpPr>
        <p:spPr>
          <a:xfrm rot="712576">
            <a:off x="7561497" y="-272442"/>
            <a:ext cx="285716" cy="59677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269" name="Google Shape;269;p61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63957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">
    <p:bg>
      <p:bgPr>
        <a:solidFill>
          <a:schemeClr val="accen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6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62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2">
    <p:bg>
      <p:bgPr>
        <a:solidFill>
          <a:schemeClr val="accent4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6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63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2_2">
    <p:bg>
      <p:bgPr>
        <a:solidFill>
          <a:schemeClr val="accent4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4"/>
          <p:cNvSpPr txBox="1">
            <a:spLocks noGrp="1"/>
          </p:cNvSpPr>
          <p:nvPr>
            <p:ph type="title"/>
          </p:nvPr>
        </p:nvSpPr>
        <p:spPr>
          <a:xfrm>
            <a:off x="471200" y="969300"/>
            <a:ext cx="36246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78" name="Google Shape;278;p6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31" r="14755" b="5939"/>
          <a:stretch/>
        </p:blipFill>
        <p:spPr>
          <a:xfrm>
            <a:off x="4191000" y="0"/>
            <a:ext cx="4952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5">
  <p:cSld name="MAIN_POINT_2_1">
    <p:bg>
      <p:bgPr>
        <a:solidFill>
          <a:schemeClr val="accent3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6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65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solidFill>
          <a:schemeClr val="accent2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6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6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3">
  <p:cSld name="MAIN_POINT_1_1">
    <p:bg>
      <p:bgPr>
        <a:solidFill>
          <a:schemeClr val="l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6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67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4">
  <p:cSld name="MAIN_POINT_1_1_1">
    <p:bg>
      <p:bgPr>
        <a:solidFill>
          <a:schemeClr val="accent4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68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9"/>
          <p:cNvSpPr/>
          <p:nvPr/>
        </p:nvSpPr>
        <p:spPr>
          <a:xfrm rot="-1387176">
            <a:off x="1671051" y="-1153875"/>
            <a:ext cx="285749" cy="6987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69"/>
          <p:cNvSpPr/>
          <p:nvPr/>
        </p:nvSpPr>
        <p:spPr>
          <a:xfrm rot="905181">
            <a:off x="1066799" y="-1136508"/>
            <a:ext cx="285852" cy="6837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69"/>
          <p:cNvSpPr/>
          <p:nvPr/>
        </p:nvSpPr>
        <p:spPr>
          <a:xfrm rot="2700000">
            <a:off x="1293725" y="-2733827"/>
            <a:ext cx="285954" cy="85820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69"/>
          <p:cNvSpPr txBox="1">
            <a:spLocks noGrp="1"/>
          </p:cNvSpPr>
          <p:nvPr>
            <p:ph type="title"/>
          </p:nvPr>
        </p:nvSpPr>
        <p:spPr>
          <a:xfrm>
            <a:off x="26810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7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350" y="838200"/>
            <a:ext cx="3295650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7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600" y="1809750"/>
            <a:ext cx="4257400" cy="333374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7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549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7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14526" cy="32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7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20" b="17382"/>
          <a:stretch/>
        </p:blipFill>
        <p:spPr>
          <a:xfrm>
            <a:off x="4201975" y="894125"/>
            <a:ext cx="4942025" cy="424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7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675" y="0"/>
            <a:ext cx="3733325" cy="450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_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7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8575" y="1581150"/>
            <a:ext cx="3705426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7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0666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APTION_ONLY_1_1_1_2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Lab1">
  <p:cSld name="CAPTION_ONLY_1_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74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Lab2">
  <p:cSld name="CAPTION_ONLY_1_1_1_1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75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8" name="Google Shape;318;p7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9" name="Google Shape;319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2" name="Google Shape;322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0" name="Google Shape;330;p8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1" name="Google Shape;331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7" name="Google Shape;337;p8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8" name="Google Shape;338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1" name="Google Shape;341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8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5" name="Google Shape;345;p8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6" name="Google Shape;346;p8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7" name="Google Shape;347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50" name="Google Shape;350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3" name="Google Shape;353;p8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4" name="Google Shape;354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2">
    <p:bg>
      <p:bgPr>
        <a:solidFill>
          <a:schemeClr val="accent4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8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88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3">
  <p:cSld name="MAIN_POINT_1_1">
    <p:bg>
      <p:bgPr>
        <a:solidFill>
          <a:schemeClr val="lt2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8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89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5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526100"/>
            <a:ext cx="85206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5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200" name="Google Shape;200;p47"/>
          <p:cNvSpPr txBox="1">
            <a:spLocks noGrp="1"/>
          </p:cNvSpPr>
          <p:nvPr>
            <p:ph type="body" idx="1"/>
          </p:nvPr>
        </p:nvSpPr>
        <p:spPr>
          <a:xfrm>
            <a:off x="311700" y="1526100"/>
            <a:ext cx="85206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qGao-3Hrc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9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29" b="33497"/>
          <a:stretch/>
        </p:blipFill>
        <p:spPr>
          <a:xfrm>
            <a:off x="0" y="764900"/>
            <a:ext cx="2092276" cy="34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90"/>
          <p:cNvSpPr txBox="1"/>
          <p:nvPr/>
        </p:nvSpPr>
        <p:spPr>
          <a:xfrm>
            <a:off x="246800" y="2141450"/>
            <a:ext cx="66573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O que é IA (inteligência artificial)?</a:t>
            </a:r>
            <a:endParaRPr sz="3400" b="1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99"/>
          <p:cNvSpPr txBox="1">
            <a:spLocks noGrp="1"/>
          </p:cNvSpPr>
          <p:nvPr>
            <p:ph type="body" idx="1"/>
          </p:nvPr>
        </p:nvSpPr>
        <p:spPr>
          <a:xfrm>
            <a:off x="190550" y="1576025"/>
            <a:ext cx="57498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dk1"/>
                </a:solidFill>
              </a:rPr>
              <a:t>Como </a:t>
            </a:r>
            <a:r>
              <a:rPr lang="en" sz="2900" dirty="0" err="1">
                <a:solidFill>
                  <a:schemeClr val="dk1"/>
                </a:solidFill>
              </a:rPr>
              <a:t>é</a:t>
            </a:r>
            <a:r>
              <a:rPr lang="en" sz="2900" dirty="0">
                <a:solidFill>
                  <a:schemeClr val="dk1"/>
                </a:solidFill>
              </a:rPr>
              <a:t> que </a:t>
            </a:r>
            <a:r>
              <a:rPr lang="en" sz="2900" dirty="0" err="1">
                <a:solidFill>
                  <a:schemeClr val="dk1"/>
                </a:solidFill>
              </a:rPr>
              <a:t>aprendes</a:t>
            </a:r>
            <a:r>
              <a:rPr lang="en" sz="2900" dirty="0">
                <a:solidFill>
                  <a:schemeClr val="dk1"/>
                </a:solidFill>
              </a:rPr>
              <a:t>?</a:t>
            </a:r>
            <a:endParaRPr sz="2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74" name="Google Shape;474;p99"/>
          <p:cNvSpPr txBox="1">
            <a:spLocks noGrp="1"/>
          </p:cNvSpPr>
          <p:nvPr>
            <p:ph type="ctrTitle"/>
          </p:nvPr>
        </p:nvSpPr>
        <p:spPr>
          <a:xfrm>
            <a:off x="588400" y="439775"/>
            <a:ext cx="52239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aprende</a:t>
            </a:r>
            <a:endParaRPr/>
          </a:p>
        </p:txBody>
      </p:sp>
      <p:grpSp>
        <p:nvGrpSpPr>
          <p:cNvPr id="475" name="Google Shape;475;p99"/>
          <p:cNvGrpSpPr/>
          <p:nvPr/>
        </p:nvGrpSpPr>
        <p:grpSpPr>
          <a:xfrm>
            <a:off x="69973" y="478283"/>
            <a:ext cx="585900" cy="507900"/>
            <a:chOff x="2116923" y="2545150"/>
            <a:chExt cx="585900" cy="507900"/>
          </a:xfrm>
        </p:grpSpPr>
        <p:sp>
          <p:nvSpPr>
            <p:cNvPr id="476" name="Google Shape;476;p99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9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78" name="Google Shape;478;p99"/>
          <p:cNvSpPr/>
          <p:nvPr/>
        </p:nvSpPr>
        <p:spPr>
          <a:xfrm>
            <a:off x="6233476" y="311275"/>
            <a:ext cx="2388925" cy="3298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Rubik Mono One"/>
              </a:rPr>
              <a:t>humanos</a:t>
            </a:r>
          </a:p>
        </p:txBody>
      </p:sp>
      <p:pic>
        <p:nvPicPr>
          <p:cNvPr id="479" name="Google Shape;479;p9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275" y="1026625"/>
            <a:ext cx="3008038" cy="200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9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01" y="2801825"/>
            <a:ext cx="3131050" cy="20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9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526" y="2342918"/>
            <a:ext cx="2682675" cy="1787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00"/>
          <p:cNvSpPr txBox="1">
            <a:spLocks noGrp="1"/>
          </p:cNvSpPr>
          <p:nvPr>
            <p:ph type="body" idx="1"/>
          </p:nvPr>
        </p:nvSpPr>
        <p:spPr>
          <a:xfrm>
            <a:off x="311700" y="1238775"/>
            <a:ext cx="68397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400" dirty="0"/>
              <a:t>Netflix e YouTube </a:t>
            </a:r>
            <a:endParaRPr sz="2400" dirty="0"/>
          </a:p>
          <a:p>
            <a:pPr marL="108585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000" dirty="0" err="1"/>
              <a:t>Aprende</a:t>
            </a:r>
            <a:r>
              <a:rPr lang="en" sz="2000" dirty="0"/>
              <a:t> </a:t>
            </a:r>
            <a:r>
              <a:rPr lang="en" sz="2000" dirty="0" err="1"/>
              <a:t>os</a:t>
            </a:r>
            <a:r>
              <a:rPr lang="en" sz="2000" dirty="0"/>
              <a:t> </a:t>
            </a:r>
            <a:r>
              <a:rPr lang="en" sz="2000" dirty="0" err="1"/>
              <a:t>vídeos</a:t>
            </a:r>
            <a:r>
              <a:rPr lang="en" sz="2000" dirty="0"/>
              <a:t> de que </a:t>
            </a:r>
            <a:r>
              <a:rPr lang="en" sz="2000" dirty="0" err="1"/>
              <a:t>gostas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7" name="Google Shape;487;p100"/>
          <p:cNvSpPr txBox="1">
            <a:spLocks noGrp="1"/>
          </p:cNvSpPr>
          <p:nvPr>
            <p:ph type="ctrTitle"/>
          </p:nvPr>
        </p:nvSpPr>
        <p:spPr>
          <a:xfrm>
            <a:off x="665450" y="449325"/>
            <a:ext cx="8072700" cy="11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aprende</a:t>
            </a:r>
            <a:endParaRPr/>
          </a:p>
        </p:txBody>
      </p:sp>
      <p:sp>
        <p:nvSpPr>
          <p:cNvPr id="488" name="Google Shape;488;p100"/>
          <p:cNvSpPr txBox="1"/>
          <p:nvPr/>
        </p:nvSpPr>
        <p:spPr>
          <a:xfrm>
            <a:off x="0" y="4652450"/>
            <a:ext cx="4647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Fonte: "How to Train Your Robot", </a:t>
            </a:r>
            <a:r>
              <a:rPr lang="en" sz="1000" i="1" dirty="0" err="1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criado</a:t>
            </a:r>
            <a:r>
              <a:rPr lang="en" sz="100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000" i="1" dirty="0" err="1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pelo</a:t>
            </a:r>
            <a:r>
              <a:rPr lang="en" sz="100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 I2 Learning and Personal Robots Group no MIT Media Lab</a:t>
            </a:r>
            <a:endParaRPr sz="1050" i="1" dirty="0"/>
          </a:p>
        </p:txBody>
      </p:sp>
      <p:grpSp>
        <p:nvGrpSpPr>
          <p:cNvPr id="489" name="Google Shape;489;p100"/>
          <p:cNvGrpSpPr/>
          <p:nvPr/>
        </p:nvGrpSpPr>
        <p:grpSpPr>
          <a:xfrm>
            <a:off x="79548" y="477435"/>
            <a:ext cx="585900" cy="507900"/>
            <a:chOff x="2116923" y="2545150"/>
            <a:chExt cx="585900" cy="507900"/>
          </a:xfrm>
        </p:grpSpPr>
        <p:sp>
          <p:nvSpPr>
            <p:cNvPr id="490" name="Google Shape;490;p100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00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92" name="Google Shape;492;p100"/>
          <p:cNvSpPr/>
          <p:nvPr/>
        </p:nvSpPr>
        <p:spPr>
          <a:xfrm>
            <a:off x="7428500" y="273025"/>
            <a:ext cx="1275698" cy="44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pt-PT" b="0" i="0" dirty="0"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Rubik Mono One"/>
              </a:rPr>
              <a:t>IA</a:t>
            </a:r>
            <a:endParaRPr b="0" i="0" dirty="0"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5"/>
              </a:solidFill>
              <a:latin typeface="Rubik Mono One"/>
            </a:endParaRPr>
          </a:p>
        </p:txBody>
      </p:sp>
      <p:pic>
        <p:nvPicPr>
          <p:cNvPr id="493" name="Google Shape;493;p10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100" y="2287750"/>
            <a:ext cx="4762275" cy="23647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4" name="Google Shape;494;p10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2854350"/>
            <a:ext cx="2659734" cy="111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0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675" y="1310374"/>
            <a:ext cx="2397549" cy="11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01"/>
          <p:cNvSpPr txBox="1">
            <a:spLocks noGrp="1"/>
          </p:cNvSpPr>
          <p:nvPr>
            <p:ph type="body" idx="1"/>
          </p:nvPr>
        </p:nvSpPr>
        <p:spPr>
          <a:xfrm>
            <a:off x="190550" y="1576025"/>
            <a:ext cx="57498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Que </a:t>
            </a:r>
            <a:r>
              <a:rPr lang="en" sz="2400" dirty="0" err="1">
                <a:solidFill>
                  <a:schemeClr val="dk1"/>
                </a:solidFill>
              </a:rPr>
              <a:t>modelos</a:t>
            </a:r>
            <a:r>
              <a:rPr lang="en" sz="2400" dirty="0">
                <a:solidFill>
                  <a:schemeClr val="dk1"/>
                </a:solidFill>
              </a:rPr>
              <a:t> </a:t>
            </a:r>
            <a:r>
              <a:rPr lang="en" sz="2400" dirty="0" err="1">
                <a:solidFill>
                  <a:schemeClr val="dk1"/>
                </a:solidFill>
              </a:rPr>
              <a:t>usas</a:t>
            </a:r>
            <a:r>
              <a:rPr lang="en" sz="2400" dirty="0">
                <a:solidFill>
                  <a:schemeClr val="dk1"/>
                </a:solidFill>
              </a:rPr>
              <a:t> para </a:t>
            </a:r>
            <a:r>
              <a:rPr lang="en" sz="2400" dirty="0" err="1">
                <a:solidFill>
                  <a:schemeClr val="dk1"/>
                </a:solidFill>
              </a:rPr>
              <a:t>tomar</a:t>
            </a:r>
            <a:r>
              <a:rPr lang="en" sz="2400" dirty="0">
                <a:solidFill>
                  <a:schemeClr val="dk1"/>
                </a:solidFill>
              </a:rPr>
              <a:t> </a:t>
            </a:r>
            <a:r>
              <a:rPr lang="en" sz="2400" dirty="0" err="1">
                <a:solidFill>
                  <a:schemeClr val="dk1"/>
                </a:solidFill>
              </a:rPr>
              <a:t>decisões</a:t>
            </a:r>
            <a:r>
              <a:rPr lang="en" sz="2400" dirty="0">
                <a:solidFill>
                  <a:schemeClr val="dk1"/>
                </a:solidFill>
              </a:rPr>
              <a:t>?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1" name="Google Shape;501;p101"/>
          <p:cNvSpPr txBox="1">
            <a:spLocks noGrp="1"/>
          </p:cNvSpPr>
          <p:nvPr>
            <p:ph type="ctrTitle"/>
          </p:nvPr>
        </p:nvSpPr>
        <p:spPr>
          <a:xfrm>
            <a:off x="588400" y="439775"/>
            <a:ext cx="52239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 modelos para tomares decisões</a:t>
            </a:r>
            <a:endParaRPr/>
          </a:p>
        </p:txBody>
      </p:sp>
      <p:grpSp>
        <p:nvGrpSpPr>
          <p:cNvPr id="502" name="Google Shape;502;p101"/>
          <p:cNvGrpSpPr/>
          <p:nvPr/>
        </p:nvGrpSpPr>
        <p:grpSpPr>
          <a:xfrm>
            <a:off x="69973" y="478283"/>
            <a:ext cx="585900" cy="507900"/>
            <a:chOff x="2116923" y="2545150"/>
            <a:chExt cx="585900" cy="507900"/>
          </a:xfrm>
        </p:grpSpPr>
        <p:sp>
          <p:nvSpPr>
            <p:cNvPr id="503" name="Google Shape;503;p101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01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05" name="Google Shape;505;p101"/>
          <p:cNvSpPr/>
          <p:nvPr/>
        </p:nvSpPr>
        <p:spPr>
          <a:xfrm>
            <a:off x="6233476" y="311275"/>
            <a:ext cx="2388925" cy="3298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Rubik Mono One"/>
              </a:rPr>
              <a:t>humanos</a:t>
            </a:r>
          </a:p>
        </p:txBody>
      </p:sp>
      <p:pic>
        <p:nvPicPr>
          <p:cNvPr id="506" name="Google Shape;506;p10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175" y="1137725"/>
            <a:ext cx="2898848" cy="245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10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394" y="2294050"/>
            <a:ext cx="2137074" cy="284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0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27077">
            <a:off x="880536" y="2875934"/>
            <a:ext cx="1985532" cy="1985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02"/>
          <p:cNvSpPr txBox="1">
            <a:spLocks noGrp="1"/>
          </p:cNvSpPr>
          <p:nvPr>
            <p:ph type="body" idx="1"/>
          </p:nvPr>
        </p:nvSpPr>
        <p:spPr>
          <a:xfrm>
            <a:off x="292575" y="1496900"/>
            <a:ext cx="5290078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000" dirty="0"/>
              <a:t>Google Maps e Waze</a:t>
            </a:r>
            <a:endParaRPr sz="2000" dirty="0"/>
          </a:p>
          <a:p>
            <a:pPr marL="108585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 dirty="0"/>
              <a:t>Usar </a:t>
            </a:r>
            <a:r>
              <a:rPr lang="en" dirty="0" err="1"/>
              <a:t>modelos</a:t>
            </a:r>
            <a:r>
              <a:rPr lang="en" dirty="0"/>
              <a:t> de </a:t>
            </a:r>
            <a:r>
              <a:rPr lang="en" dirty="0" err="1"/>
              <a:t>ruas</a:t>
            </a:r>
            <a:r>
              <a:rPr lang="en" dirty="0"/>
              <a:t> para </a:t>
            </a:r>
            <a:br>
              <a:rPr lang="en" dirty="0"/>
            </a:br>
            <a:r>
              <a:rPr lang="en" dirty="0" err="1"/>
              <a:t>direcções</a:t>
            </a:r>
            <a:r>
              <a:rPr lang="en" dirty="0"/>
              <a:t> do </a:t>
            </a:r>
            <a:r>
              <a:rPr lang="en" dirty="0" err="1"/>
              <a:t>plano</a:t>
            </a:r>
            <a:endParaRPr dirty="0"/>
          </a:p>
          <a:p>
            <a:pPr marL="9144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dirty="0"/>
              <a:t>IBM's Deep Blue</a:t>
            </a:r>
            <a:endParaRPr dirty="0"/>
          </a:p>
          <a:p>
            <a:pPr marL="108585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 dirty="0"/>
              <a:t>Usar </a:t>
            </a:r>
            <a:r>
              <a:rPr lang="en" dirty="0" err="1"/>
              <a:t>modelo</a:t>
            </a:r>
            <a:r>
              <a:rPr lang="en" dirty="0"/>
              <a:t> de </a:t>
            </a:r>
            <a:r>
              <a:rPr lang="en" dirty="0" err="1"/>
              <a:t>tabuleiro</a:t>
            </a:r>
            <a:r>
              <a:rPr lang="en" dirty="0"/>
              <a:t> de </a:t>
            </a:r>
            <a:r>
              <a:rPr lang="en" dirty="0" err="1"/>
              <a:t>xadrez</a:t>
            </a:r>
            <a:r>
              <a:rPr lang="en" dirty="0"/>
              <a:t> </a:t>
            </a:r>
            <a:br>
              <a:rPr lang="en" dirty="0"/>
            </a:br>
            <a:r>
              <a:rPr lang="en" dirty="0"/>
              <a:t>para </a:t>
            </a:r>
            <a:r>
              <a:rPr lang="en" dirty="0" err="1"/>
              <a:t>vencer</a:t>
            </a:r>
            <a:r>
              <a:rPr lang="en" dirty="0"/>
              <a:t> o </a:t>
            </a:r>
            <a:r>
              <a:rPr lang="en" dirty="0" err="1"/>
              <a:t>campeão</a:t>
            </a:r>
            <a:r>
              <a:rPr lang="en" dirty="0"/>
              <a:t> </a:t>
            </a:r>
            <a:r>
              <a:rPr lang="en" dirty="0" err="1"/>
              <a:t>mundial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14" name="Google Shape;514;p102"/>
          <p:cNvSpPr txBox="1">
            <a:spLocks noGrp="1"/>
          </p:cNvSpPr>
          <p:nvPr>
            <p:ph type="ctrTitle"/>
          </p:nvPr>
        </p:nvSpPr>
        <p:spPr>
          <a:xfrm>
            <a:off x="665450" y="449325"/>
            <a:ext cx="8072700" cy="11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Usar </a:t>
            </a:r>
            <a:r>
              <a:rPr lang="en" dirty="0" err="1"/>
              <a:t>modelos</a:t>
            </a:r>
            <a:r>
              <a:rPr lang="en" dirty="0"/>
              <a:t> para </a:t>
            </a:r>
            <a:br>
              <a:rPr lang="en" dirty="0"/>
            </a:br>
            <a:r>
              <a:rPr lang="en" dirty="0" err="1"/>
              <a:t>toma</a:t>
            </a:r>
            <a:r>
              <a:rPr lang="en" dirty="0"/>
              <a:t> </a:t>
            </a:r>
            <a:r>
              <a:rPr lang="en" dirty="0" err="1"/>
              <a:t>decisões</a:t>
            </a:r>
            <a:endParaRPr dirty="0"/>
          </a:p>
        </p:txBody>
      </p:sp>
      <p:sp>
        <p:nvSpPr>
          <p:cNvPr id="515" name="Google Shape;515;p102"/>
          <p:cNvSpPr txBox="1"/>
          <p:nvPr/>
        </p:nvSpPr>
        <p:spPr>
          <a:xfrm>
            <a:off x="0" y="4589400"/>
            <a:ext cx="4647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Fonte: "How to Train Your Robot", </a:t>
            </a:r>
            <a:r>
              <a:rPr lang="en" sz="1000" i="1" dirty="0" err="1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criado</a:t>
            </a:r>
            <a:r>
              <a:rPr lang="en" sz="100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000" i="1" dirty="0" err="1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pelo</a:t>
            </a:r>
            <a:r>
              <a:rPr lang="en" sz="100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 I2 Learning and Personal Robots Group no MIT Media Lab</a:t>
            </a:r>
            <a:endParaRPr sz="1050" i="1" dirty="0"/>
          </a:p>
        </p:txBody>
      </p:sp>
      <p:grpSp>
        <p:nvGrpSpPr>
          <p:cNvPr id="516" name="Google Shape;516;p102"/>
          <p:cNvGrpSpPr/>
          <p:nvPr/>
        </p:nvGrpSpPr>
        <p:grpSpPr>
          <a:xfrm>
            <a:off x="79548" y="477435"/>
            <a:ext cx="585900" cy="507900"/>
            <a:chOff x="2116923" y="2545150"/>
            <a:chExt cx="585900" cy="507900"/>
          </a:xfrm>
        </p:grpSpPr>
        <p:sp>
          <p:nvSpPr>
            <p:cNvPr id="517" name="Google Shape;517;p102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02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19" name="Google Shape;519;p102"/>
          <p:cNvSpPr/>
          <p:nvPr/>
        </p:nvSpPr>
        <p:spPr>
          <a:xfrm>
            <a:off x="7428500" y="273025"/>
            <a:ext cx="1275698" cy="44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pt-PT" b="0" i="0" dirty="0"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Rubik Mono One"/>
              </a:rPr>
              <a:t>IA</a:t>
            </a:r>
            <a:endParaRPr b="0" i="0" dirty="0"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5"/>
              </a:solidFill>
              <a:latin typeface="Rubik Mono One"/>
            </a:endParaRPr>
          </a:p>
        </p:txBody>
      </p:sp>
      <p:pic>
        <p:nvPicPr>
          <p:cNvPr id="520" name="Google Shape;520;p10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300" y="856350"/>
            <a:ext cx="1739000" cy="247235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21" name="Google Shape;521;p10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700" y="3408863"/>
            <a:ext cx="1739000" cy="173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03"/>
          <p:cNvSpPr txBox="1">
            <a:spLocks noGrp="1"/>
          </p:cNvSpPr>
          <p:nvPr>
            <p:ph type="body" idx="1"/>
          </p:nvPr>
        </p:nvSpPr>
        <p:spPr>
          <a:xfrm>
            <a:off x="190550" y="1576025"/>
            <a:ext cx="57498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Como </a:t>
            </a:r>
            <a:r>
              <a:rPr lang="en" sz="2400" dirty="0" err="1">
                <a:solidFill>
                  <a:schemeClr val="dk1"/>
                </a:solidFill>
              </a:rPr>
              <a:t>é</a:t>
            </a:r>
            <a:r>
              <a:rPr lang="en" sz="2400" dirty="0">
                <a:solidFill>
                  <a:schemeClr val="dk1"/>
                </a:solidFill>
              </a:rPr>
              <a:t> que </a:t>
            </a:r>
            <a:r>
              <a:rPr lang="en" sz="2400" dirty="0" err="1">
                <a:solidFill>
                  <a:schemeClr val="dk1"/>
                </a:solidFill>
              </a:rPr>
              <a:t>comunicas</a:t>
            </a:r>
            <a:r>
              <a:rPr lang="en" sz="2400" dirty="0">
                <a:solidFill>
                  <a:schemeClr val="dk1"/>
                </a:solidFill>
              </a:rPr>
              <a:t> com </a:t>
            </a:r>
            <a:r>
              <a:rPr lang="en" sz="2400" dirty="0" err="1">
                <a:solidFill>
                  <a:schemeClr val="dk1"/>
                </a:solidFill>
              </a:rPr>
              <a:t>os</a:t>
            </a:r>
            <a:r>
              <a:rPr lang="en" sz="2400" dirty="0">
                <a:solidFill>
                  <a:schemeClr val="dk1"/>
                </a:solidFill>
              </a:rPr>
              <a:t> outros?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7" name="Google Shape;527;p103"/>
          <p:cNvSpPr txBox="1">
            <a:spLocks noGrp="1"/>
          </p:cNvSpPr>
          <p:nvPr>
            <p:ph type="ctrTitle"/>
          </p:nvPr>
        </p:nvSpPr>
        <p:spPr>
          <a:xfrm>
            <a:off x="588400" y="439775"/>
            <a:ext cx="52239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Interage com os humanos</a:t>
            </a:r>
            <a:endParaRPr/>
          </a:p>
        </p:txBody>
      </p:sp>
      <p:grpSp>
        <p:nvGrpSpPr>
          <p:cNvPr id="528" name="Google Shape;528;p103"/>
          <p:cNvGrpSpPr/>
          <p:nvPr/>
        </p:nvGrpSpPr>
        <p:grpSpPr>
          <a:xfrm>
            <a:off x="69973" y="478283"/>
            <a:ext cx="585900" cy="507900"/>
            <a:chOff x="2116923" y="2545150"/>
            <a:chExt cx="585900" cy="507900"/>
          </a:xfrm>
        </p:grpSpPr>
        <p:sp>
          <p:nvSpPr>
            <p:cNvPr id="529" name="Google Shape;529;p103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03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31" name="Google Shape;531;p103"/>
          <p:cNvSpPr/>
          <p:nvPr/>
        </p:nvSpPr>
        <p:spPr>
          <a:xfrm>
            <a:off x="6233476" y="311275"/>
            <a:ext cx="2388925" cy="3298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Rubik Mono One"/>
              </a:rPr>
              <a:t>humanos</a:t>
            </a:r>
          </a:p>
        </p:txBody>
      </p:sp>
      <p:pic>
        <p:nvPicPr>
          <p:cNvPr id="532" name="Google Shape;532;p10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625" y="986168"/>
            <a:ext cx="2957075" cy="195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0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75" y="2676300"/>
            <a:ext cx="2932845" cy="195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0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2425" y="2942924"/>
            <a:ext cx="3359126" cy="20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04"/>
          <p:cNvSpPr txBox="1">
            <a:spLocks noGrp="1"/>
          </p:cNvSpPr>
          <p:nvPr>
            <p:ph type="body" idx="1"/>
          </p:nvPr>
        </p:nvSpPr>
        <p:spPr>
          <a:xfrm>
            <a:off x="254325" y="1382175"/>
            <a:ext cx="5288222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000" dirty="0"/>
              <a:t>Chatbots (Alexa, Siri)</a:t>
            </a:r>
            <a:endParaRPr sz="2000" dirty="0"/>
          </a:p>
          <a:p>
            <a:pPr marL="108585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 dirty="0" err="1"/>
              <a:t>Responde</a:t>
            </a:r>
            <a:r>
              <a:rPr lang="en" dirty="0"/>
              <a:t> </a:t>
            </a:r>
            <a:r>
              <a:rPr lang="en" dirty="0" err="1"/>
              <a:t>ao</a:t>
            </a:r>
            <a:r>
              <a:rPr lang="en" dirty="0"/>
              <a:t> que as </a:t>
            </a:r>
            <a:r>
              <a:rPr lang="en" dirty="0" err="1"/>
              <a:t>pessoas</a:t>
            </a:r>
            <a:r>
              <a:rPr lang="en" dirty="0"/>
              <a:t> </a:t>
            </a:r>
            <a:r>
              <a:rPr lang="en" dirty="0" err="1"/>
              <a:t>dizem</a:t>
            </a:r>
            <a:r>
              <a:rPr lang="en" dirty="0"/>
              <a:t> </a:t>
            </a:r>
            <a:endParaRPr dirty="0"/>
          </a:p>
          <a:p>
            <a:pPr marL="108585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 dirty="0"/>
              <a:t>Ter conversas para a </a:t>
            </a:r>
            <a:r>
              <a:rPr lang="en" dirty="0" err="1"/>
              <a:t>frente</a:t>
            </a:r>
            <a:r>
              <a:rPr lang="en" dirty="0"/>
              <a:t> e para </a:t>
            </a:r>
            <a:r>
              <a:rPr lang="en" dirty="0" err="1"/>
              <a:t>trás</a:t>
            </a:r>
            <a:endParaRPr dirty="0"/>
          </a:p>
          <a:p>
            <a:pPr marL="9144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dirty="0" err="1"/>
              <a:t>Robôs</a:t>
            </a:r>
            <a:r>
              <a:rPr lang="en" dirty="0"/>
              <a:t> </a:t>
            </a:r>
            <a:r>
              <a:rPr lang="en" dirty="0" err="1"/>
              <a:t>pessoais</a:t>
            </a:r>
            <a:endParaRPr dirty="0"/>
          </a:p>
          <a:p>
            <a:pPr marL="108585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 dirty="0" err="1"/>
              <a:t>Ler</a:t>
            </a:r>
            <a:r>
              <a:rPr lang="en" dirty="0"/>
              <a:t> a </a:t>
            </a:r>
            <a:r>
              <a:rPr lang="en" dirty="0" err="1"/>
              <a:t>emoção</a:t>
            </a:r>
            <a:endParaRPr dirty="0"/>
          </a:p>
          <a:p>
            <a:pPr marL="108585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 dirty="0"/>
              <a:t>Age </a:t>
            </a:r>
            <a:r>
              <a:rPr lang="en" dirty="0" err="1"/>
              <a:t>como</a:t>
            </a:r>
            <a:r>
              <a:rPr lang="en" dirty="0"/>
              <a:t> </a:t>
            </a:r>
            <a:r>
              <a:rPr lang="en" dirty="0" err="1"/>
              <a:t>os</a:t>
            </a:r>
            <a:r>
              <a:rPr lang="en" dirty="0"/>
              <a:t> </a:t>
            </a:r>
            <a:r>
              <a:rPr lang="en" dirty="0" err="1"/>
              <a:t>humanos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40" name="Google Shape;540;p104"/>
          <p:cNvSpPr txBox="1">
            <a:spLocks noGrp="1"/>
          </p:cNvSpPr>
          <p:nvPr>
            <p:ph type="ctrTitle"/>
          </p:nvPr>
        </p:nvSpPr>
        <p:spPr>
          <a:xfrm>
            <a:off x="665450" y="449325"/>
            <a:ext cx="5481900" cy="11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Interage com os humanos</a:t>
            </a:r>
            <a:endParaRPr/>
          </a:p>
        </p:txBody>
      </p:sp>
      <p:sp>
        <p:nvSpPr>
          <p:cNvPr id="541" name="Google Shape;541;p104"/>
          <p:cNvSpPr txBox="1"/>
          <p:nvPr/>
        </p:nvSpPr>
        <p:spPr>
          <a:xfrm>
            <a:off x="0" y="4589400"/>
            <a:ext cx="4647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Fonte: "How to Train Your Robot", criado pelo I2 Learning and Personal Robots Group no MIT Media Lab</a:t>
            </a:r>
            <a:endParaRPr/>
          </a:p>
        </p:txBody>
      </p:sp>
      <p:grpSp>
        <p:nvGrpSpPr>
          <p:cNvPr id="542" name="Google Shape;542;p104"/>
          <p:cNvGrpSpPr/>
          <p:nvPr/>
        </p:nvGrpSpPr>
        <p:grpSpPr>
          <a:xfrm>
            <a:off x="79548" y="477435"/>
            <a:ext cx="585900" cy="507900"/>
            <a:chOff x="2116923" y="2545150"/>
            <a:chExt cx="585900" cy="507900"/>
          </a:xfrm>
        </p:grpSpPr>
        <p:sp>
          <p:nvSpPr>
            <p:cNvPr id="543" name="Google Shape;543;p104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04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45" name="Google Shape;545;p104"/>
          <p:cNvSpPr/>
          <p:nvPr/>
        </p:nvSpPr>
        <p:spPr>
          <a:xfrm>
            <a:off x="7428500" y="273025"/>
            <a:ext cx="1275698" cy="44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pt-PT" b="0" i="0" dirty="0"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Rubik Mono One"/>
              </a:rPr>
              <a:t>IA</a:t>
            </a:r>
            <a:endParaRPr b="0" i="0" dirty="0"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5"/>
              </a:solidFill>
              <a:latin typeface="Rubik Mono One"/>
            </a:endParaRPr>
          </a:p>
        </p:txBody>
      </p:sp>
      <p:pic>
        <p:nvPicPr>
          <p:cNvPr id="546" name="Google Shape;546;p10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275" y="3166873"/>
            <a:ext cx="3929401" cy="18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0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847" y="385950"/>
            <a:ext cx="1795180" cy="14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05"/>
          <p:cNvSpPr txBox="1">
            <a:spLocks noGrp="1"/>
          </p:cNvSpPr>
          <p:nvPr>
            <p:ph type="title"/>
          </p:nvPr>
        </p:nvSpPr>
        <p:spPr>
          <a:xfrm>
            <a:off x="490250" y="1211750"/>
            <a:ext cx="7012200" cy="37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dirty="0" err="1">
                <a:solidFill>
                  <a:srgbClr val="D0006F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Pratica</a:t>
            </a:r>
            <a:r>
              <a:rPr lang="en" dirty="0">
                <a:solidFill>
                  <a:srgbClr val="D0006F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: </a:t>
            </a:r>
            <a:endParaRPr dirty="0">
              <a:latin typeface="Rubik Mono One"/>
              <a:ea typeface="Rubik Mono One"/>
              <a:cs typeface="Rubik Mono One"/>
              <a:sym typeface="Rubik Mono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dirty="0" err="1">
                <a:latin typeface="Rubik Mono One"/>
                <a:ea typeface="Rubik Mono One"/>
                <a:cs typeface="Rubik Mono One"/>
                <a:sym typeface="Rubik Mono One"/>
              </a:rPr>
              <a:t>Faz</a:t>
            </a:r>
            <a:r>
              <a:rPr lang="en" dirty="0">
                <a:latin typeface="Rubik Mono One"/>
                <a:ea typeface="Rubik Mono One"/>
                <a:cs typeface="Rubik Mono One"/>
                <a:sym typeface="Rubik Mono One"/>
              </a:rPr>
              <a:t> o </a:t>
            </a:r>
            <a:r>
              <a:rPr lang="en" dirty="0" err="1">
                <a:latin typeface="Rubik Mono One"/>
                <a:ea typeface="Rubik Mono One"/>
                <a:cs typeface="Rubik Mono One"/>
                <a:sym typeface="Rubik Mono One"/>
              </a:rPr>
              <a:t>teu</a:t>
            </a:r>
            <a:r>
              <a:rPr lang="en" dirty="0">
                <a:latin typeface="Rubik Mono One"/>
                <a:ea typeface="Rubik Mono One"/>
                <a:cs typeface="Rubik Mono One"/>
                <a:sym typeface="Rubik Mono One"/>
              </a:rPr>
              <a:t> teste: </a:t>
            </a:r>
            <a:endParaRPr dirty="0">
              <a:latin typeface="Rubik Mono One"/>
              <a:ea typeface="Rubik Mono One"/>
              <a:cs typeface="Rubik Mono One"/>
              <a:sym typeface="Rubik Mono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dirty="0">
                <a:latin typeface="Rubik Mono One"/>
                <a:ea typeface="Rubik Mono One"/>
                <a:cs typeface="Rubik Mono One"/>
                <a:sym typeface="Rubik Mono One"/>
              </a:rPr>
              <a:t>IA </a:t>
            </a:r>
            <a:r>
              <a:rPr lang="en" dirty="0" err="1">
                <a:latin typeface="Rubik Mono One"/>
                <a:ea typeface="Rubik Mono One"/>
                <a:cs typeface="Rubik Mono One"/>
                <a:sym typeface="Rubik Mono One"/>
              </a:rPr>
              <a:t>ou</a:t>
            </a:r>
            <a:r>
              <a:rPr lang="en" dirty="0">
                <a:latin typeface="Rubik Mono One"/>
                <a:ea typeface="Rubik Mono One"/>
                <a:cs typeface="Rubik Mono One"/>
                <a:sym typeface="Rubik Mono One"/>
              </a:rPr>
              <a:t> </a:t>
            </a:r>
            <a:r>
              <a:rPr lang="en" dirty="0" err="1">
                <a:latin typeface="Rubik Mono One"/>
                <a:ea typeface="Rubik Mono One"/>
                <a:cs typeface="Rubik Mono One"/>
                <a:sym typeface="Rubik Mono One"/>
              </a:rPr>
              <a:t>não</a:t>
            </a:r>
            <a:r>
              <a:rPr lang="en" dirty="0">
                <a:latin typeface="Rubik Mono One"/>
                <a:ea typeface="Rubik Mono One"/>
                <a:cs typeface="Rubik Mono One"/>
                <a:sym typeface="Rubik Mono One"/>
              </a:rPr>
              <a:t>?</a:t>
            </a:r>
            <a:endParaRPr dirty="0">
              <a:latin typeface="Rubik Mono One"/>
              <a:ea typeface="Rubik Mono One"/>
              <a:cs typeface="Rubik Mono One"/>
              <a:sym typeface="Rubik Mono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 b="1" i="1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i="1" dirty="0" err="1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Experimenta</a:t>
            </a:r>
            <a:r>
              <a:rPr lang="en" sz="1800" b="1" i="1" dirty="0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" sz="1800" b="1" i="1" dirty="0" err="1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Actividade</a:t>
            </a:r>
            <a:r>
              <a:rPr lang="en" sz="1800" b="1" i="1" dirty="0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" sz="1800" b="1" i="1" dirty="0" err="1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Prática</a:t>
            </a:r>
            <a:r>
              <a:rPr lang="en" sz="1800" b="1" i="1" dirty="0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 "</a:t>
            </a:r>
            <a:r>
              <a:rPr lang="en" sz="1800" b="1" i="1" dirty="0" err="1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Questiona-te</a:t>
            </a:r>
            <a:r>
              <a:rPr lang="en" sz="1800" b="1" i="1" dirty="0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" sz="1800" b="1" i="1" dirty="0" err="1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ti</a:t>
            </a:r>
            <a:r>
              <a:rPr lang="en" sz="1800" b="1" i="1" dirty="0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800" b="1" i="1" dirty="0" err="1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próprio</a:t>
            </a:r>
            <a:r>
              <a:rPr lang="en" sz="1800" b="1" i="1" dirty="0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": AI </a:t>
            </a:r>
            <a:r>
              <a:rPr lang="en" sz="1800" b="1" i="1" dirty="0" err="1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" sz="1800" b="1" i="1" dirty="0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800" b="1" i="1" dirty="0" err="1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não</a:t>
            </a:r>
            <a:r>
              <a:rPr lang="en" sz="1800" b="1" i="1" dirty="0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?" para </a:t>
            </a:r>
            <a:r>
              <a:rPr lang="en" sz="1800" b="1" i="1" dirty="0" err="1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te</a:t>
            </a:r>
            <a:r>
              <a:rPr lang="en" sz="1800" b="1" i="1" dirty="0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800" b="1" i="1" dirty="0" err="1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testares</a:t>
            </a:r>
            <a:r>
              <a:rPr lang="en" sz="1800" b="1" i="1" dirty="0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" sz="1800" b="1" i="1" dirty="0" err="1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ti</a:t>
            </a:r>
            <a:r>
              <a:rPr lang="en" sz="1800" b="1" i="1" dirty="0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800" b="1" i="1" dirty="0" err="1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próprio</a:t>
            </a:r>
            <a:r>
              <a:rPr lang="en" sz="1800" b="1" i="1" dirty="0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sz="1800" b="1" i="1" dirty="0">
              <a:solidFill>
                <a:srgbClr val="D0006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06"/>
          <p:cNvSpPr txBox="1">
            <a:spLocks noGrp="1"/>
          </p:cNvSpPr>
          <p:nvPr>
            <p:ph type="title"/>
          </p:nvPr>
        </p:nvSpPr>
        <p:spPr>
          <a:xfrm>
            <a:off x="211650" y="811250"/>
            <a:ext cx="6757500" cy="6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O </a:t>
            </a:r>
            <a:r>
              <a:rPr lang="en" sz="2500" dirty="0" err="1"/>
              <a:t>bom</a:t>
            </a:r>
            <a:r>
              <a:rPr lang="en" sz="2500" dirty="0"/>
              <a:t> e o </a:t>
            </a:r>
            <a:r>
              <a:rPr lang="en" sz="2500" dirty="0" err="1"/>
              <a:t>mau</a:t>
            </a:r>
            <a:r>
              <a:rPr lang="en" sz="2500" dirty="0"/>
              <a:t> da IA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58" name="Google Shape;558;p106" descr="This video discusses the benefits and risks of AI. See more at csermoocs.adelaide.edu.au" title="Benefits and risks of A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7500" y="1467050"/>
            <a:ext cx="4750375" cy="35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91"/>
          <p:cNvSpPr/>
          <p:nvPr/>
        </p:nvSpPr>
        <p:spPr>
          <a:xfrm>
            <a:off x="3409475" y="1202275"/>
            <a:ext cx="4896600" cy="1566000"/>
          </a:xfrm>
          <a:prstGeom prst="wedgeRectCallout">
            <a:avLst>
              <a:gd name="adj1" fmla="val -77574"/>
              <a:gd name="adj2" fmla="val -1638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 que é a IA, afinal?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4" name="Google Shape;37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44225" y="240375"/>
            <a:ext cx="887306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2"/>
          <p:cNvSpPr txBox="1">
            <a:spLocks noGrp="1"/>
          </p:cNvSpPr>
          <p:nvPr>
            <p:ph type="body" idx="4294967295"/>
          </p:nvPr>
        </p:nvSpPr>
        <p:spPr>
          <a:xfrm>
            <a:off x="311700" y="1589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                                Divide-a:</a:t>
            </a:r>
            <a:endParaRPr sz="19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0" name="Google Shape;380;p92"/>
          <p:cNvSpPr txBox="1">
            <a:spLocks noGrp="1"/>
          </p:cNvSpPr>
          <p:nvPr>
            <p:ph type="title"/>
          </p:nvPr>
        </p:nvSpPr>
        <p:spPr>
          <a:xfrm>
            <a:off x="311700" y="156269"/>
            <a:ext cx="576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0000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O que </a:t>
            </a:r>
            <a:r>
              <a:rPr lang="en" sz="2800" dirty="0" err="1">
                <a:solidFill>
                  <a:srgbClr val="000000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é</a:t>
            </a:r>
            <a:r>
              <a:rPr lang="en" sz="2800" dirty="0">
                <a:solidFill>
                  <a:srgbClr val="000000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 </a:t>
            </a:r>
            <a:r>
              <a:rPr lang="en" sz="2800" dirty="0" err="1">
                <a:solidFill>
                  <a:srgbClr val="000000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Inteligência</a:t>
            </a:r>
            <a:r>
              <a:rPr lang="en" sz="2800" dirty="0">
                <a:solidFill>
                  <a:srgbClr val="000000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 Artificial (IA)?</a:t>
            </a:r>
            <a:endParaRPr sz="2800" dirty="0">
              <a:solidFill>
                <a:srgbClr val="000000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381" name="Google Shape;381;p92"/>
          <p:cNvSpPr txBox="1"/>
          <p:nvPr/>
        </p:nvSpPr>
        <p:spPr>
          <a:xfrm>
            <a:off x="403826" y="3093075"/>
            <a:ext cx="2907900" cy="16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Poppins"/>
                <a:ea typeface="Poppins"/>
                <a:cs typeface="Poppins"/>
                <a:sym typeface="Poppins"/>
              </a:rPr>
              <a:t>Artificial</a:t>
            </a:r>
            <a:endParaRPr b="1" u="sng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-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não real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-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feito por pessoas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-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uma cópia de algo real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p92"/>
          <p:cNvSpPr txBox="1"/>
          <p:nvPr/>
        </p:nvSpPr>
        <p:spPr>
          <a:xfrm>
            <a:off x="3392900" y="3093075"/>
            <a:ext cx="2752200" cy="16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Poppins"/>
                <a:ea typeface="Poppins"/>
                <a:cs typeface="Poppins"/>
                <a:sym typeface="Poppins"/>
              </a:rPr>
              <a:t>Inteligência</a:t>
            </a:r>
            <a:endParaRPr b="1" u="sng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-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Usando o teu cérebro para: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-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aprende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-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resolve problemas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-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fala ou escreve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383" name="Google Shape;383;p92"/>
          <p:cNvCxnSpPr>
            <a:cxnSpLocks/>
          </p:cNvCxnSpPr>
          <p:nvPr/>
        </p:nvCxnSpPr>
        <p:spPr>
          <a:xfrm>
            <a:off x="3240505" y="2050425"/>
            <a:ext cx="1262245" cy="1062775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4" name="Google Shape;384;p92"/>
          <p:cNvCxnSpPr>
            <a:cxnSpLocks/>
            <a:endCxn id="381" idx="0"/>
          </p:cNvCxnSpPr>
          <p:nvPr/>
        </p:nvCxnSpPr>
        <p:spPr>
          <a:xfrm flipH="1">
            <a:off x="1857776" y="2050425"/>
            <a:ext cx="1174182" cy="104265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5" name="Google Shape;385;p92"/>
          <p:cNvSpPr txBox="1"/>
          <p:nvPr/>
        </p:nvSpPr>
        <p:spPr>
          <a:xfrm>
            <a:off x="0" y="4725636"/>
            <a:ext cx="3842084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Fonte: "How to Train Your Robot", </a:t>
            </a:r>
            <a:r>
              <a:rPr lang="en" sz="1050" i="1" dirty="0" err="1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criado</a:t>
            </a:r>
            <a:r>
              <a:rPr lang="en" sz="105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050" i="1" dirty="0" err="1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pelo</a:t>
            </a:r>
            <a:r>
              <a:rPr lang="en" sz="105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 I2 Learning and Personal Robots Group no MIT Media Lab</a:t>
            </a:r>
            <a:endParaRPr sz="1100" i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2"/>
          <p:cNvSpPr txBox="1">
            <a:spLocks noGrp="1"/>
          </p:cNvSpPr>
          <p:nvPr>
            <p:ph type="body" idx="4294967295"/>
          </p:nvPr>
        </p:nvSpPr>
        <p:spPr>
          <a:xfrm>
            <a:off x="311700" y="1589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                                Divide-a:</a:t>
            </a:r>
            <a:endParaRPr sz="19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0" name="Google Shape;380;p92"/>
          <p:cNvSpPr txBox="1">
            <a:spLocks noGrp="1"/>
          </p:cNvSpPr>
          <p:nvPr>
            <p:ph type="title"/>
          </p:nvPr>
        </p:nvSpPr>
        <p:spPr>
          <a:xfrm>
            <a:off x="311700" y="156269"/>
            <a:ext cx="576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0000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O que </a:t>
            </a:r>
            <a:r>
              <a:rPr lang="en" sz="2800" dirty="0" err="1">
                <a:solidFill>
                  <a:srgbClr val="000000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é</a:t>
            </a:r>
            <a:r>
              <a:rPr lang="en" sz="2800" dirty="0">
                <a:solidFill>
                  <a:srgbClr val="000000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 </a:t>
            </a:r>
            <a:r>
              <a:rPr lang="en" sz="2800" dirty="0" err="1">
                <a:solidFill>
                  <a:srgbClr val="000000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Inteligência</a:t>
            </a:r>
            <a:r>
              <a:rPr lang="en" sz="2800" dirty="0">
                <a:solidFill>
                  <a:srgbClr val="000000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 Artificial (IA)?</a:t>
            </a:r>
            <a:endParaRPr sz="2800" dirty="0">
              <a:solidFill>
                <a:srgbClr val="000000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381" name="Google Shape;381;p92"/>
          <p:cNvSpPr txBox="1"/>
          <p:nvPr/>
        </p:nvSpPr>
        <p:spPr>
          <a:xfrm>
            <a:off x="403826" y="3093075"/>
            <a:ext cx="2907900" cy="16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latin typeface="Poppins"/>
                <a:ea typeface="Poppins"/>
                <a:cs typeface="Poppins"/>
                <a:sym typeface="Poppins"/>
              </a:rPr>
              <a:t>Artificial</a:t>
            </a:r>
            <a:endParaRPr b="1" u="sng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-"/>
            </a:pPr>
            <a:r>
              <a:rPr lang="en" dirty="0" err="1">
                <a:latin typeface="Poppins"/>
                <a:ea typeface="Poppins"/>
                <a:cs typeface="Poppins"/>
                <a:sym typeface="Poppins"/>
              </a:rPr>
              <a:t>não</a:t>
            </a:r>
            <a:r>
              <a:rPr lang="en" dirty="0">
                <a:latin typeface="Poppins"/>
                <a:ea typeface="Poppins"/>
                <a:cs typeface="Poppins"/>
                <a:sym typeface="Poppins"/>
              </a:rPr>
              <a:t> real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-"/>
            </a:pPr>
            <a:r>
              <a:rPr lang="en" b="1" dirty="0" err="1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feito</a:t>
            </a:r>
            <a:r>
              <a:rPr lang="en" b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 por </a:t>
            </a:r>
            <a:r>
              <a:rPr lang="en" b="1" dirty="0" err="1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pessoas</a:t>
            </a:r>
            <a:endParaRPr b="1" dirty="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-"/>
            </a:pPr>
            <a:r>
              <a:rPr lang="en" dirty="0" err="1">
                <a:latin typeface="Poppins"/>
                <a:ea typeface="Poppins"/>
                <a:cs typeface="Poppins"/>
                <a:sym typeface="Poppins"/>
              </a:rPr>
              <a:t>uma</a:t>
            </a:r>
            <a:r>
              <a:rPr lang="en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dirty="0" err="1">
                <a:latin typeface="Poppins"/>
                <a:ea typeface="Poppins"/>
                <a:cs typeface="Poppins"/>
                <a:sym typeface="Poppins"/>
              </a:rPr>
              <a:t>cópia</a:t>
            </a:r>
            <a:r>
              <a:rPr lang="en" dirty="0">
                <a:latin typeface="Poppins"/>
                <a:ea typeface="Poppins"/>
                <a:cs typeface="Poppins"/>
                <a:sym typeface="Poppins"/>
              </a:rPr>
              <a:t> de algo real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p92"/>
          <p:cNvSpPr txBox="1"/>
          <p:nvPr/>
        </p:nvSpPr>
        <p:spPr>
          <a:xfrm>
            <a:off x="3392900" y="3093075"/>
            <a:ext cx="2752200" cy="16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 err="1">
                <a:latin typeface="Poppins"/>
                <a:ea typeface="Poppins"/>
                <a:cs typeface="Poppins"/>
                <a:sym typeface="Poppins"/>
              </a:rPr>
              <a:t>Inteligência</a:t>
            </a:r>
            <a:endParaRPr b="1" u="sng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-"/>
            </a:pPr>
            <a:r>
              <a:rPr lang="en" dirty="0" err="1">
                <a:latin typeface="Poppins"/>
                <a:ea typeface="Poppins"/>
                <a:cs typeface="Poppins"/>
                <a:sym typeface="Poppins"/>
              </a:rPr>
              <a:t>Usando</a:t>
            </a:r>
            <a:r>
              <a:rPr lang="en" dirty="0"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" dirty="0" err="1">
                <a:latin typeface="Poppins"/>
                <a:ea typeface="Poppins"/>
                <a:cs typeface="Poppins"/>
                <a:sym typeface="Poppins"/>
              </a:rPr>
              <a:t>teu</a:t>
            </a:r>
            <a:r>
              <a:rPr lang="en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dirty="0" err="1">
                <a:latin typeface="Poppins"/>
                <a:ea typeface="Poppins"/>
                <a:cs typeface="Poppins"/>
                <a:sym typeface="Poppins"/>
              </a:rPr>
              <a:t>cérebro</a:t>
            </a:r>
            <a:r>
              <a:rPr lang="en" dirty="0">
                <a:latin typeface="Poppins"/>
                <a:ea typeface="Poppins"/>
                <a:cs typeface="Poppins"/>
                <a:sym typeface="Poppins"/>
              </a:rPr>
              <a:t> para: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-"/>
            </a:pPr>
            <a:r>
              <a:rPr lang="en" dirty="0" err="1">
                <a:latin typeface="Poppins"/>
                <a:ea typeface="Poppins"/>
                <a:cs typeface="Poppins"/>
                <a:sym typeface="Poppins"/>
              </a:rPr>
              <a:t>aprende</a:t>
            </a:r>
            <a:r>
              <a:rPr lang="en" dirty="0"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-"/>
            </a:pPr>
            <a:r>
              <a:rPr lang="en" b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resolve </a:t>
            </a:r>
            <a:r>
              <a:rPr lang="en" b="1" dirty="0" err="1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problemas</a:t>
            </a:r>
            <a:endParaRPr b="1" dirty="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-"/>
            </a:pPr>
            <a:r>
              <a:rPr lang="en" dirty="0" err="1">
                <a:latin typeface="Poppins"/>
                <a:ea typeface="Poppins"/>
                <a:cs typeface="Poppins"/>
                <a:sym typeface="Poppins"/>
              </a:rPr>
              <a:t>fala</a:t>
            </a:r>
            <a:r>
              <a:rPr lang="en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dirty="0" err="1"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dirty="0" err="1">
                <a:latin typeface="Poppins"/>
                <a:ea typeface="Poppins"/>
                <a:cs typeface="Poppins"/>
                <a:sym typeface="Poppins"/>
              </a:rPr>
              <a:t>escreve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383" name="Google Shape;383;p92"/>
          <p:cNvCxnSpPr>
            <a:cxnSpLocks/>
          </p:cNvCxnSpPr>
          <p:nvPr/>
        </p:nvCxnSpPr>
        <p:spPr>
          <a:xfrm>
            <a:off x="3240505" y="2050425"/>
            <a:ext cx="1262245" cy="1062775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4" name="Google Shape;384;p92"/>
          <p:cNvCxnSpPr>
            <a:cxnSpLocks/>
            <a:endCxn id="381" idx="0"/>
          </p:cNvCxnSpPr>
          <p:nvPr/>
        </p:nvCxnSpPr>
        <p:spPr>
          <a:xfrm flipH="1">
            <a:off x="1857776" y="2050425"/>
            <a:ext cx="1174182" cy="104265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5" name="Google Shape;385;p92"/>
          <p:cNvSpPr txBox="1"/>
          <p:nvPr/>
        </p:nvSpPr>
        <p:spPr>
          <a:xfrm>
            <a:off x="0" y="4725636"/>
            <a:ext cx="3842084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Fonte: "How to Train Your Robot", </a:t>
            </a:r>
            <a:r>
              <a:rPr lang="en" sz="1050" i="1" dirty="0" err="1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criado</a:t>
            </a:r>
            <a:r>
              <a:rPr lang="en" sz="105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050" i="1" dirty="0" err="1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pelo</a:t>
            </a:r>
            <a:r>
              <a:rPr lang="en" sz="105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 I2 Learning and Personal Robots Group no MIT Media Lab</a:t>
            </a:r>
            <a:endParaRPr sz="1100" i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81399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4"/>
          <p:cNvSpPr txBox="1">
            <a:spLocks noGrp="1"/>
          </p:cNvSpPr>
          <p:nvPr>
            <p:ph type="body" idx="1"/>
          </p:nvPr>
        </p:nvSpPr>
        <p:spPr>
          <a:xfrm>
            <a:off x="636550" y="1599975"/>
            <a:ext cx="5538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Um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programa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feito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por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pessoas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que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faz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computadores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fazerem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coisas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que </a:t>
            </a:r>
            <a:r>
              <a:rPr lang="en" sz="2400" i="1" dirty="0" err="1">
                <a:latin typeface="Poppins"/>
                <a:ea typeface="Poppins"/>
                <a:cs typeface="Poppins"/>
                <a:sym typeface="Poppins"/>
              </a:rPr>
              <a:t>parecem</a:t>
            </a:r>
            <a:r>
              <a:rPr lang="en" sz="2400" i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inteligentes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inteligentes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, da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mesma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forma que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humanos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são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inteligentes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2" name="Google Shape;402;p94"/>
          <p:cNvSpPr txBox="1">
            <a:spLocks noGrp="1"/>
          </p:cNvSpPr>
          <p:nvPr>
            <p:ph type="ctrTitle"/>
          </p:nvPr>
        </p:nvSpPr>
        <p:spPr>
          <a:xfrm>
            <a:off x="311700" y="359565"/>
            <a:ext cx="8072700" cy="1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O que </a:t>
            </a:r>
            <a:r>
              <a:rPr lang="en" dirty="0" err="1">
                <a:solidFill>
                  <a:srgbClr val="000000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é</a:t>
            </a:r>
            <a:r>
              <a:rPr lang="en" dirty="0">
                <a:solidFill>
                  <a:srgbClr val="000000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Inteligência</a:t>
            </a:r>
            <a:r>
              <a:rPr lang="en" dirty="0">
                <a:solidFill>
                  <a:srgbClr val="000000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 Artificial (IA)?</a:t>
            </a:r>
            <a:endParaRPr dirty="0">
              <a:solidFill>
                <a:srgbClr val="000000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403" name="Google Shape;403;p94"/>
          <p:cNvSpPr txBox="1"/>
          <p:nvPr/>
        </p:nvSpPr>
        <p:spPr>
          <a:xfrm>
            <a:off x="0" y="4686502"/>
            <a:ext cx="52788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Fonte: "How to Train Your Robot", </a:t>
            </a:r>
            <a:r>
              <a:rPr lang="en" sz="1050" i="1" dirty="0" err="1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criado</a:t>
            </a:r>
            <a:r>
              <a:rPr lang="en" sz="105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050" i="1" dirty="0" err="1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pelo</a:t>
            </a:r>
            <a:r>
              <a:rPr lang="en" sz="105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 I2 Learning and Personal Robots Group no MIT Media Lab</a:t>
            </a:r>
            <a:endParaRPr sz="1100" i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5"/>
          <p:cNvSpPr txBox="1">
            <a:spLocks noGrp="1"/>
          </p:cNvSpPr>
          <p:nvPr>
            <p:ph type="body" idx="1"/>
          </p:nvPr>
        </p:nvSpPr>
        <p:spPr>
          <a:xfrm>
            <a:off x="752750" y="1458099"/>
            <a:ext cx="6726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/>
              <a:t>A IA </a:t>
            </a:r>
            <a:r>
              <a:rPr lang="en" sz="2600" b="1" dirty="0" err="1"/>
              <a:t>pode</a:t>
            </a:r>
            <a:r>
              <a:rPr lang="en" sz="2600" b="1" dirty="0"/>
              <a:t> </a:t>
            </a:r>
            <a:r>
              <a:rPr lang="en" sz="2600" b="1" dirty="0" err="1"/>
              <a:t>fazer</a:t>
            </a:r>
            <a:r>
              <a:rPr lang="en" sz="2600" b="1" dirty="0"/>
              <a:t> 4 </a:t>
            </a:r>
            <a:r>
              <a:rPr lang="en" sz="2600" b="1" dirty="0" err="1"/>
              <a:t>coisas</a:t>
            </a:r>
            <a:r>
              <a:rPr lang="en" sz="2600" b="1" dirty="0"/>
              <a:t> </a:t>
            </a:r>
            <a:r>
              <a:rPr lang="en" sz="2600" b="1" dirty="0" err="1"/>
              <a:t>principais</a:t>
            </a:r>
            <a:r>
              <a:rPr lang="en" sz="2600" b="1" dirty="0"/>
              <a:t>:</a:t>
            </a:r>
            <a:endParaRPr sz="2600" b="1"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 dirty="0" err="1"/>
              <a:t>Compreender</a:t>
            </a:r>
            <a:r>
              <a:rPr lang="en" sz="2600" dirty="0"/>
              <a:t> </a:t>
            </a:r>
            <a:r>
              <a:rPr lang="en" sz="2600" dirty="0" err="1"/>
              <a:t>ou</a:t>
            </a:r>
            <a:r>
              <a:rPr lang="en" sz="2600" dirty="0"/>
              <a:t> </a:t>
            </a:r>
            <a:r>
              <a:rPr lang="en" sz="2600" dirty="0" err="1"/>
              <a:t>sentir</a:t>
            </a:r>
            <a:endParaRPr sz="2600"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 dirty="0" err="1"/>
              <a:t>Aprende</a:t>
            </a:r>
            <a:endParaRPr sz="2600"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 dirty="0" err="1"/>
              <a:t>Usa</a:t>
            </a:r>
            <a:r>
              <a:rPr lang="en" sz="2600" dirty="0"/>
              <a:t> </a:t>
            </a:r>
            <a:r>
              <a:rPr lang="en" sz="2600" dirty="0" err="1"/>
              <a:t>modelos</a:t>
            </a:r>
            <a:r>
              <a:rPr lang="en" sz="2600" dirty="0"/>
              <a:t> para </a:t>
            </a:r>
            <a:r>
              <a:rPr lang="en" sz="2600" dirty="0" err="1"/>
              <a:t>tomares</a:t>
            </a:r>
            <a:r>
              <a:rPr lang="en" sz="2600" dirty="0"/>
              <a:t> </a:t>
            </a:r>
            <a:r>
              <a:rPr lang="en" sz="2600" dirty="0" err="1"/>
              <a:t>decisões</a:t>
            </a:r>
            <a:endParaRPr sz="2600"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 dirty="0" err="1"/>
              <a:t>Interage</a:t>
            </a:r>
            <a:r>
              <a:rPr lang="en" sz="2600" dirty="0"/>
              <a:t> com </a:t>
            </a:r>
            <a:r>
              <a:rPr lang="en" sz="2600" dirty="0" err="1"/>
              <a:t>os</a:t>
            </a:r>
            <a:r>
              <a:rPr lang="en" sz="2600" dirty="0"/>
              <a:t> </a:t>
            </a:r>
            <a:r>
              <a:rPr lang="en" sz="2600" dirty="0" err="1"/>
              <a:t>humanos</a:t>
            </a:r>
            <a:endParaRPr sz="26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9" name="Google Shape;409;p95"/>
          <p:cNvSpPr txBox="1">
            <a:spLocks noGrp="1"/>
          </p:cNvSpPr>
          <p:nvPr>
            <p:ph type="ctrTitle"/>
          </p:nvPr>
        </p:nvSpPr>
        <p:spPr>
          <a:xfrm>
            <a:off x="302125" y="220725"/>
            <a:ext cx="80727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 que é Inteligência Artificial (IA)?</a:t>
            </a:r>
            <a:endParaRPr/>
          </a:p>
        </p:txBody>
      </p:sp>
      <p:grpSp>
        <p:nvGrpSpPr>
          <p:cNvPr id="410" name="Google Shape;410;p95"/>
          <p:cNvGrpSpPr/>
          <p:nvPr/>
        </p:nvGrpSpPr>
        <p:grpSpPr>
          <a:xfrm>
            <a:off x="644623" y="2233437"/>
            <a:ext cx="585900" cy="507900"/>
            <a:chOff x="2116923" y="2545150"/>
            <a:chExt cx="585900" cy="507900"/>
          </a:xfrm>
        </p:grpSpPr>
        <p:sp>
          <p:nvSpPr>
            <p:cNvPr id="411" name="Google Shape;411;p95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5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13" name="Google Shape;413;p95"/>
          <p:cNvGrpSpPr/>
          <p:nvPr/>
        </p:nvGrpSpPr>
        <p:grpSpPr>
          <a:xfrm>
            <a:off x="644623" y="2865629"/>
            <a:ext cx="585900" cy="507900"/>
            <a:chOff x="2116923" y="2545150"/>
            <a:chExt cx="585900" cy="507900"/>
          </a:xfrm>
        </p:grpSpPr>
        <p:sp>
          <p:nvSpPr>
            <p:cNvPr id="414" name="Google Shape;414;p95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5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16" name="Google Shape;416;p95"/>
          <p:cNvGrpSpPr/>
          <p:nvPr/>
        </p:nvGrpSpPr>
        <p:grpSpPr>
          <a:xfrm>
            <a:off x="644623" y="3536062"/>
            <a:ext cx="585900" cy="507900"/>
            <a:chOff x="2116923" y="2545150"/>
            <a:chExt cx="585900" cy="507900"/>
          </a:xfrm>
        </p:grpSpPr>
        <p:sp>
          <p:nvSpPr>
            <p:cNvPr id="417" name="Google Shape;417;p95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5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19" name="Google Shape;419;p95"/>
          <p:cNvGrpSpPr/>
          <p:nvPr/>
        </p:nvGrpSpPr>
        <p:grpSpPr>
          <a:xfrm>
            <a:off x="644623" y="4156637"/>
            <a:ext cx="585900" cy="507900"/>
            <a:chOff x="2116923" y="2545150"/>
            <a:chExt cx="585900" cy="507900"/>
          </a:xfrm>
        </p:grpSpPr>
        <p:sp>
          <p:nvSpPr>
            <p:cNvPr id="420" name="Google Shape;420;p95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5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96"/>
          <p:cNvSpPr txBox="1">
            <a:spLocks noGrp="1"/>
          </p:cNvSpPr>
          <p:nvPr>
            <p:ph type="body" idx="1"/>
          </p:nvPr>
        </p:nvSpPr>
        <p:spPr>
          <a:xfrm>
            <a:off x="752750" y="1305700"/>
            <a:ext cx="6726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Os humanos podem fazer 4 coisas:</a:t>
            </a:r>
            <a:endParaRPr sz="2600"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/>
              <a:t>Compreender ou sentir</a:t>
            </a:r>
            <a:endParaRPr sz="2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/>
              <a:t>Aprende</a:t>
            </a:r>
            <a:endParaRPr sz="2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/>
              <a:t>Usa modelos para tomares decisões</a:t>
            </a:r>
            <a:endParaRPr sz="2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/>
              <a:t>Interage com os humanos </a:t>
            </a:r>
            <a:endParaRPr sz="26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 i="1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7" name="Google Shape;427;p96"/>
          <p:cNvSpPr txBox="1">
            <a:spLocks noGrp="1"/>
          </p:cNvSpPr>
          <p:nvPr>
            <p:ph type="ctrTitle"/>
          </p:nvPr>
        </p:nvSpPr>
        <p:spPr>
          <a:xfrm>
            <a:off x="302125" y="220725"/>
            <a:ext cx="80727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 quanto a nós?</a:t>
            </a:r>
            <a:endParaRPr/>
          </a:p>
        </p:txBody>
      </p:sp>
      <p:grpSp>
        <p:nvGrpSpPr>
          <p:cNvPr id="428" name="Google Shape;428;p96"/>
          <p:cNvGrpSpPr/>
          <p:nvPr/>
        </p:nvGrpSpPr>
        <p:grpSpPr>
          <a:xfrm>
            <a:off x="644623" y="2056975"/>
            <a:ext cx="585900" cy="507900"/>
            <a:chOff x="2116923" y="2545150"/>
            <a:chExt cx="585900" cy="507900"/>
          </a:xfrm>
        </p:grpSpPr>
        <p:sp>
          <p:nvSpPr>
            <p:cNvPr id="429" name="Google Shape;429;p96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6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31" name="Google Shape;431;p96"/>
          <p:cNvGrpSpPr/>
          <p:nvPr/>
        </p:nvGrpSpPr>
        <p:grpSpPr>
          <a:xfrm>
            <a:off x="644623" y="2689167"/>
            <a:ext cx="585900" cy="507900"/>
            <a:chOff x="2116923" y="2545150"/>
            <a:chExt cx="585900" cy="507900"/>
          </a:xfrm>
        </p:grpSpPr>
        <p:sp>
          <p:nvSpPr>
            <p:cNvPr id="432" name="Google Shape;432;p96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6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34" name="Google Shape;434;p96"/>
          <p:cNvGrpSpPr/>
          <p:nvPr/>
        </p:nvGrpSpPr>
        <p:grpSpPr>
          <a:xfrm>
            <a:off x="644623" y="3359600"/>
            <a:ext cx="585900" cy="507900"/>
            <a:chOff x="2116923" y="2545150"/>
            <a:chExt cx="585900" cy="507900"/>
          </a:xfrm>
        </p:grpSpPr>
        <p:sp>
          <p:nvSpPr>
            <p:cNvPr id="435" name="Google Shape;435;p96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6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37" name="Google Shape;437;p96"/>
          <p:cNvGrpSpPr/>
          <p:nvPr/>
        </p:nvGrpSpPr>
        <p:grpSpPr>
          <a:xfrm>
            <a:off x="644623" y="3980175"/>
            <a:ext cx="585900" cy="507900"/>
            <a:chOff x="2116923" y="2545150"/>
            <a:chExt cx="585900" cy="507900"/>
          </a:xfrm>
        </p:grpSpPr>
        <p:sp>
          <p:nvSpPr>
            <p:cNvPr id="438" name="Google Shape;438;p96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6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440" name="Google Shape;440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975" y="220725"/>
            <a:ext cx="381000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97"/>
          <p:cNvSpPr txBox="1">
            <a:spLocks noGrp="1"/>
          </p:cNvSpPr>
          <p:nvPr>
            <p:ph type="body" idx="1"/>
          </p:nvPr>
        </p:nvSpPr>
        <p:spPr>
          <a:xfrm>
            <a:off x="190550" y="1760725"/>
            <a:ext cx="57498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dk1"/>
                </a:solidFill>
              </a:rPr>
              <a:t>Como </a:t>
            </a:r>
            <a:r>
              <a:rPr lang="en" sz="2900" dirty="0" err="1">
                <a:solidFill>
                  <a:schemeClr val="dk1"/>
                </a:solidFill>
              </a:rPr>
              <a:t>é</a:t>
            </a:r>
            <a:r>
              <a:rPr lang="en" sz="2900" dirty="0">
                <a:solidFill>
                  <a:schemeClr val="dk1"/>
                </a:solidFill>
              </a:rPr>
              <a:t> que </a:t>
            </a:r>
            <a:r>
              <a:rPr lang="en" sz="2900" dirty="0" err="1">
                <a:solidFill>
                  <a:schemeClr val="dk1"/>
                </a:solidFill>
              </a:rPr>
              <a:t>sentes</a:t>
            </a:r>
            <a:r>
              <a:rPr lang="en" sz="2900" dirty="0">
                <a:solidFill>
                  <a:schemeClr val="dk1"/>
                </a:solidFill>
              </a:rPr>
              <a:t> as </a:t>
            </a:r>
            <a:r>
              <a:rPr lang="en" sz="2900" dirty="0" err="1">
                <a:solidFill>
                  <a:schemeClr val="dk1"/>
                </a:solidFill>
              </a:rPr>
              <a:t>coisas</a:t>
            </a:r>
            <a:r>
              <a:rPr lang="en" sz="2900" dirty="0">
                <a:solidFill>
                  <a:schemeClr val="dk1"/>
                </a:solidFill>
              </a:rPr>
              <a:t> </a:t>
            </a:r>
            <a:r>
              <a:rPr lang="en" sz="2900" dirty="0" err="1">
                <a:solidFill>
                  <a:schemeClr val="dk1"/>
                </a:solidFill>
              </a:rPr>
              <a:t>à</a:t>
            </a:r>
            <a:r>
              <a:rPr lang="en" sz="2900" dirty="0">
                <a:solidFill>
                  <a:schemeClr val="dk1"/>
                </a:solidFill>
              </a:rPr>
              <a:t> </a:t>
            </a:r>
            <a:r>
              <a:rPr lang="en" sz="2900" dirty="0" err="1">
                <a:solidFill>
                  <a:schemeClr val="dk1"/>
                </a:solidFill>
              </a:rPr>
              <a:t>tua</a:t>
            </a:r>
            <a:r>
              <a:rPr lang="en" sz="2900" dirty="0">
                <a:solidFill>
                  <a:schemeClr val="dk1"/>
                </a:solidFill>
              </a:rPr>
              <a:t> volta?</a:t>
            </a:r>
            <a:endParaRPr sz="2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446" name="Google Shape;446;p9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390" y="1872020"/>
            <a:ext cx="1149125" cy="20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9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3089758"/>
            <a:ext cx="1353525" cy="584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9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3446">
            <a:off x="1740051" y="2838550"/>
            <a:ext cx="1052040" cy="21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275" y="2455600"/>
            <a:ext cx="1451834" cy="18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97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75" y="875050"/>
            <a:ext cx="1353525" cy="21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97"/>
          <p:cNvSpPr txBox="1">
            <a:spLocks noGrp="1"/>
          </p:cNvSpPr>
          <p:nvPr>
            <p:ph type="ctrTitle"/>
          </p:nvPr>
        </p:nvSpPr>
        <p:spPr>
          <a:xfrm>
            <a:off x="588400" y="439775"/>
            <a:ext cx="52239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Compreender ou sentir</a:t>
            </a:r>
            <a:endParaRPr/>
          </a:p>
        </p:txBody>
      </p:sp>
      <p:grpSp>
        <p:nvGrpSpPr>
          <p:cNvPr id="452" name="Google Shape;452;p97"/>
          <p:cNvGrpSpPr/>
          <p:nvPr/>
        </p:nvGrpSpPr>
        <p:grpSpPr>
          <a:xfrm>
            <a:off x="69973" y="478283"/>
            <a:ext cx="585900" cy="507900"/>
            <a:chOff x="2116923" y="2545150"/>
            <a:chExt cx="585900" cy="507900"/>
          </a:xfrm>
        </p:grpSpPr>
        <p:sp>
          <p:nvSpPr>
            <p:cNvPr id="453" name="Google Shape;453;p97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7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55" name="Google Shape;455;p97"/>
          <p:cNvSpPr/>
          <p:nvPr/>
        </p:nvSpPr>
        <p:spPr>
          <a:xfrm>
            <a:off x="6233476" y="311275"/>
            <a:ext cx="2388925" cy="3298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Rubik Mono One"/>
              </a:rPr>
              <a:t>humanos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98"/>
          <p:cNvSpPr txBox="1">
            <a:spLocks noGrp="1"/>
          </p:cNvSpPr>
          <p:nvPr>
            <p:ph type="body" idx="4294967295"/>
          </p:nvPr>
        </p:nvSpPr>
        <p:spPr>
          <a:xfrm>
            <a:off x="262625" y="1257525"/>
            <a:ext cx="5207733" cy="13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000" dirty="0" err="1">
                <a:solidFill>
                  <a:schemeClr val="dk1"/>
                </a:solidFill>
              </a:rPr>
              <a:t>Robôs</a:t>
            </a:r>
            <a:r>
              <a:rPr lang="en" sz="2000" dirty="0">
                <a:solidFill>
                  <a:schemeClr val="dk1"/>
                </a:solidFill>
              </a:rPr>
              <a:t> de </a:t>
            </a:r>
            <a:r>
              <a:rPr lang="en" sz="2000" dirty="0" err="1">
                <a:solidFill>
                  <a:schemeClr val="dk1"/>
                </a:solidFill>
              </a:rPr>
              <a:t>Brinquedos</a:t>
            </a:r>
            <a:r>
              <a:rPr lang="en" sz="2000" dirty="0">
                <a:solidFill>
                  <a:schemeClr val="dk1"/>
                </a:solidFill>
              </a:rPr>
              <a:t> e </a:t>
            </a:r>
            <a:r>
              <a:rPr lang="en" sz="2000" dirty="0" err="1">
                <a:solidFill>
                  <a:schemeClr val="dk1"/>
                </a:solidFill>
              </a:rPr>
              <a:t>Vácuos</a:t>
            </a:r>
            <a:endParaRPr sz="2000" dirty="0">
              <a:solidFill>
                <a:schemeClr val="dk1"/>
              </a:solidFill>
            </a:endParaRPr>
          </a:p>
          <a:p>
            <a:pPr marL="108585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" dirty="0" err="1">
                <a:solidFill>
                  <a:schemeClr val="dk1"/>
                </a:solidFill>
              </a:rPr>
              <a:t>Usa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sensores</a:t>
            </a:r>
            <a:r>
              <a:rPr lang="en" dirty="0">
                <a:solidFill>
                  <a:schemeClr val="dk1"/>
                </a:solidFill>
              </a:rPr>
              <a:t> para </a:t>
            </a:r>
            <a:r>
              <a:rPr lang="en" dirty="0" err="1">
                <a:solidFill>
                  <a:schemeClr val="dk1"/>
                </a:solidFill>
              </a:rPr>
              <a:t>encontrar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o </a:t>
            </a:r>
            <a:r>
              <a:rPr lang="en" dirty="0" err="1">
                <a:solidFill>
                  <a:schemeClr val="dk1"/>
                </a:solidFill>
              </a:rPr>
              <a:t>seu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caminho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000" dirty="0" err="1">
                <a:solidFill>
                  <a:schemeClr val="dk1"/>
                </a:solidFill>
              </a:rPr>
              <a:t>Assistentes</a:t>
            </a:r>
            <a:r>
              <a:rPr lang="en" sz="2000" dirty="0">
                <a:solidFill>
                  <a:schemeClr val="dk1"/>
                </a:solidFill>
              </a:rPr>
              <a:t> de </a:t>
            </a:r>
            <a:r>
              <a:rPr lang="en" sz="2000" dirty="0" err="1">
                <a:solidFill>
                  <a:schemeClr val="dk1"/>
                </a:solidFill>
              </a:rPr>
              <a:t>voz</a:t>
            </a:r>
            <a:endParaRPr sz="2000" dirty="0">
              <a:solidFill>
                <a:schemeClr val="dk1"/>
              </a:solidFill>
            </a:endParaRPr>
          </a:p>
          <a:p>
            <a:pPr marL="108585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dirty="0" err="1">
                <a:solidFill>
                  <a:schemeClr val="dk1"/>
                </a:solidFill>
              </a:rPr>
              <a:t>Consegues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perceber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quando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é</a:t>
            </a:r>
            <a:r>
              <a:rPr lang="en" dirty="0">
                <a:solidFill>
                  <a:schemeClr val="dk1"/>
                </a:solidFill>
              </a:rPr>
              <a:t> que 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 err="1">
                <a:solidFill>
                  <a:schemeClr val="dk1"/>
                </a:solidFill>
              </a:rPr>
              <a:t>dizer</a:t>
            </a:r>
            <a:r>
              <a:rPr lang="en" dirty="0">
                <a:solidFill>
                  <a:schemeClr val="dk1"/>
                </a:solidFill>
              </a:rPr>
              <a:t> o </a:t>
            </a:r>
            <a:r>
              <a:rPr lang="en" dirty="0" err="1">
                <a:solidFill>
                  <a:schemeClr val="dk1"/>
                </a:solidFill>
              </a:rPr>
              <a:t>seu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nome</a:t>
            </a:r>
            <a:r>
              <a:rPr lang="en" dirty="0">
                <a:solidFill>
                  <a:schemeClr val="dk1"/>
                </a:solidFill>
              </a:rPr>
              <a:t> a 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 err="1">
                <a:solidFill>
                  <a:schemeClr val="dk1"/>
                </a:solidFill>
              </a:rPr>
              <a:t>fala</a:t>
            </a:r>
            <a:r>
              <a:rPr lang="en" dirty="0">
                <a:solidFill>
                  <a:schemeClr val="dk1"/>
                </a:solidFill>
              </a:rPr>
              <a:t> com </a:t>
            </a:r>
            <a:r>
              <a:rPr lang="en" dirty="0" err="1">
                <a:solidFill>
                  <a:schemeClr val="dk1"/>
                </a:solidFill>
              </a:rPr>
              <a:t>eles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61" name="Google Shape;461;p98"/>
          <p:cNvSpPr txBox="1">
            <a:spLocks noGrp="1"/>
          </p:cNvSpPr>
          <p:nvPr>
            <p:ph type="title"/>
          </p:nvPr>
        </p:nvSpPr>
        <p:spPr>
          <a:xfrm>
            <a:off x="665450" y="206875"/>
            <a:ext cx="509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Compreender ou sentir</a:t>
            </a:r>
            <a:endParaRPr/>
          </a:p>
        </p:txBody>
      </p:sp>
      <p:pic>
        <p:nvPicPr>
          <p:cNvPr id="462" name="Google Shape;462;p9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875" y="1076450"/>
            <a:ext cx="3396974" cy="191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9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358" y="3152499"/>
            <a:ext cx="3026813" cy="20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98"/>
          <p:cNvSpPr txBox="1"/>
          <p:nvPr/>
        </p:nvSpPr>
        <p:spPr>
          <a:xfrm>
            <a:off x="0" y="4690419"/>
            <a:ext cx="4647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Fonte: "How to Train Your Robot", </a:t>
            </a:r>
            <a:r>
              <a:rPr lang="en" sz="1000" i="1" dirty="0" err="1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criado</a:t>
            </a:r>
            <a:r>
              <a:rPr lang="en" sz="100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000" i="1" dirty="0" err="1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pelo</a:t>
            </a:r>
            <a:r>
              <a:rPr lang="en" sz="1000" i="1" dirty="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 I2 Learning and Personal Robots Group no MIT Media Lab</a:t>
            </a:r>
            <a:endParaRPr sz="1050" i="1" dirty="0"/>
          </a:p>
        </p:txBody>
      </p:sp>
      <p:grpSp>
        <p:nvGrpSpPr>
          <p:cNvPr id="465" name="Google Shape;465;p98"/>
          <p:cNvGrpSpPr/>
          <p:nvPr/>
        </p:nvGrpSpPr>
        <p:grpSpPr>
          <a:xfrm>
            <a:off x="79548" y="239275"/>
            <a:ext cx="585900" cy="507900"/>
            <a:chOff x="2116923" y="2545150"/>
            <a:chExt cx="585900" cy="507900"/>
          </a:xfrm>
        </p:grpSpPr>
        <p:sp>
          <p:nvSpPr>
            <p:cNvPr id="466" name="Google Shape;466;p98"/>
            <p:cNvSpPr/>
            <p:nvPr/>
          </p:nvSpPr>
          <p:spPr>
            <a:xfrm>
              <a:off x="2192683" y="2591958"/>
              <a:ext cx="434400" cy="41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8"/>
            <p:cNvSpPr txBox="1"/>
            <p:nvPr/>
          </p:nvSpPr>
          <p:spPr>
            <a:xfrm>
              <a:off x="2116923" y="2545150"/>
              <a:ext cx="585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68" name="Google Shape;468;p98"/>
          <p:cNvSpPr/>
          <p:nvPr/>
        </p:nvSpPr>
        <p:spPr>
          <a:xfrm>
            <a:off x="7428500" y="273025"/>
            <a:ext cx="1275698" cy="44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pt-PT" b="0" i="0" dirty="0"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Rubik Mono One"/>
              </a:rPr>
              <a:t>IA</a:t>
            </a:r>
            <a:endParaRPr b="0" i="0" dirty="0"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5"/>
              </a:solidFill>
              <a:latin typeface="Rubik Mono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ovation Master Template">
  <a:themeElements>
    <a:clrScheme name="Simple Light">
      <a:dk1>
        <a:srgbClr val="000000"/>
      </a:dk1>
      <a:lt1>
        <a:srgbClr val="FFFFFF"/>
      </a:lt1>
      <a:dk2>
        <a:srgbClr val="041E42"/>
      </a:dk2>
      <a:lt2>
        <a:srgbClr val="D0006F"/>
      </a:lt2>
      <a:accent1>
        <a:srgbClr val="FFB81C"/>
      </a:accent1>
      <a:accent2>
        <a:srgbClr val="43B02A"/>
      </a:accent2>
      <a:accent3>
        <a:srgbClr val="FF7500"/>
      </a:accent3>
      <a:accent4>
        <a:srgbClr val="0076CF"/>
      </a:accent4>
      <a:accent5>
        <a:srgbClr val="5BC2E7"/>
      </a:accent5>
      <a:accent6>
        <a:srgbClr val="FFFFFF"/>
      </a:accent6>
      <a:hlink>
        <a:srgbClr val="D000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ovation Master Template">
  <a:themeElements>
    <a:clrScheme name="Simple Light">
      <a:dk1>
        <a:srgbClr val="000000"/>
      </a:dk1>
      <a:lt1>
        <a:srgbClr val="FFFFFF"/>
      </a:lt1>
      <a:dk2>
        <a:srgbClr val="041E42"/>
      </a:dk2>
      <a:lt2>
        <a:srgbClr val="D0006F"/>
      </a:lt2>
      <a:accent1>
        <a:srgbClr val="FFB81C"/>
      </a:accent1>
      <a:accent2>
        <a:srgbClr val="43B02A"/>
      </a:accent2>
      <a:accent3>
        <a:srgbClr val="FF7500"/>
      </a:accent3>
      <a:accent4>
        <a:srgbClr val="0076CF"/>
      </a:accent4>
      <a:accent5>
        <a:srgbClr val="5BC2E7"/>
      </a:accent5>
      <a:accent6>
        <a:srgbClr val="FFFFFF"/>
      </a:accent6>
      <a:hlink>
        <a:srgbClr val="D000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557</Words>
  <Application>Microsoft Macintosh PowerPoint</Application>
  <PresentationFormat>On-screen Show (16:9)</PresentationFormat>
  <Paragraphs>131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Rubik Mono One</vt:lpstr>
      <vt:lpstr>IBM Plex Sans</vt:lpstr>
      <vt:lpstr>Poppins</vt:lpstr>
      <vt:lpstr>Trebuchet MS</vt:lpstr>
      <vt:lpstr>Rubik</vt:lpstr>
      <vt:lpstr>Simple Light</vt:lpstr>
      <vt:lpstr>Technovation Master Template</vt:lpstr>
      <vt:lpstr>Technovation Master Template</vt:lpstr>
      <vt:lpstr>Simple Light</vt:lpstr>
      <vt:lpstr>PowerPoint Presentation</vt:lpstr>
      <vt:lpstr>PowerPoint Presentation</vt:lpstr>
      <vt:lpstr>O que é Inteligência Artificial (IA)?</vt:lpstr>
      <vt:lpstr>O que é Inteligência Artificial (IA)?</vt:lpstr>
      <vt:lpstr>O que é Inteligência Artificial (IA)?</vt:lpstr>
      <vt:lpstr>O que é Inteligência Artificial (IA)?</vt:lpstr>
      <vt:lpstr>E quanto a nós?</vt:lpstr>
      <vt:lpstr>Compreender ou sentir</vt:lpstr>
      <vt:lpstr>Compreender ou sentir</vt:lpstr>
      <vt:lpstr>aprende</vt:lpstr>
      <vt:lpstr>aprende</vt:lpstr>
      <vt:lpstr>Usa modelos para tomares decisões</vt:lpstr>
      <vt:lpstr>Usar modelos para  toma decisões</vt:lpstr>
      <vt:lpstr>Interage com os humanos</vt:lpstr>
      <vt:lpstr>Interage com os humanos</vt:lpstr>
      <vt:lpstr>Pratica:  Faz o teu teste:  IA ou não?  Experimenta a Actividade de Prática "Questiona-te a ti próprio": AI ou não?" para te testares a ti próprio!</vt:lpstr>
      <vt:lpstr>O bom e o mau da IA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keywords>, docId:6EAEDD87632F10F6A97EB0C263C20BF5</cp:keywords>
  <cp:lastModifiedBy>Pedro Teixeira | HC</cp:lastModifiedBy>
  <cp:revision>2</cp:revision>
  <dcterms:modified xsi:type="dcterms:W3CDTF">2022-01-15T01:49:32Z</dcterms:modified>
</cp:coreProperties>
</file>