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  <p:sldMasterId id="2147483706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Rubik Mono One" panose="02000504020000020004" pitchFamily="2" charset="-79"/>
      <p:regular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bced8c5ac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bced8c5ac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bced8c5ac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bced8c5ac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bced8c5ac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bced8c5ac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bced8c5a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8bced8c5a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bced8c5a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bced8c5a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ca7f73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ca7f739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l="833" b="8650"/>
          <a:stretch/>
        </p:blipFill>
        <p:spPr>
          <a:xfrm flipH="1">
            <a:off x="79473" y="445025"/>
            <a:ext cx="9064527" cy="46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1" y="744575"/>
            <a:ext cx="7001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ubik Mono One"/>
              <a:buNone/>
              <a:defRPr sz="36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oppins"/>
              <a:buNone/>
              <a:defRPr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5850350" y="2952825"/>
            <a:ext cx="3293651" cy="2190674"/>
            <a:chOff x="5850350" y="2952825"/>
            <a:chExt cx="3293651" cy="2190674"/>
          </a:xfrm>
        </p:grpSpPr>
        <p:pic>
          <p:nvPicPr>
            <p:cNvPr id="59" name="Google Shape;59;p15"/>
            <p:cNvPicPr preferRelativeResize="0"/>
            <p:nvPr/>
          </p:nvPicPr>
          <p:blipFill rotWithShape="1">
            <a:blip r:embed="rId2">
              <a:alphaModFix/>
            </a:blip>
            <a:srcRect r="33395" b="45292"/>
            <a:stretch/>
          </p:blipFill>
          <p:spPr>
            <a:xfrm>
              <a:off x="6476925" y="2952825"/>
              <a:ext cx="2667076" cy="219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5"/>
            <p:cNvPicPr preferRelativeResize="0"/>
            <p:nvPr/>
          </p:nvPicPr>
          <p:blipFill rotWithShape="1">
            <a:blip r:embed="rId3">
              <a:alphaModFix/>
            </a:blip>
            <a:srcRect r="17749" b="51660"/>
            <a:stretch/>
          </p:blipFill>
          <p:spPr>
            <a:xfrm>
              <a:off x="5850350" y="3200400"/>
              <a:ext cx="3293650" cy="194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0" y="439775"/>
            <a:ext cx="8072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538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 l="59666" t="50578"/>
          <a:stretch/>
        </p:blipFill>
        <p:spPr>
          <a:xfrm rot="5400000">
            <a:off x="6821062" y="-237688"/>
            <a:ext cx="2066650" cy="254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 l="59316" b="53395"/>
          <a:stretch/>
        </p:blipFill>
        <p:spPr>
          <a:xfrm>
            <a:off x="0" y="3467500"/>
            <a:ext cx="1457499" cy="167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Energetic Blue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Orange">
  <p:cSld name="TITLE_ONLY_1">
    <p:bg>
      <p:bgPr>
        <a:solidFill>
          <a:schemeClr val="accent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Light Blue">
  <p:cSld name="TITLE_ONLY_1_1">
    <p:bg>
      <p:bgPr>
        <a:solidFill>
          <a:schemeClr val="accent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 amt="12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Yellow">
  <p:cSld name="TITLE_ONLY_1_1_1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 amt="13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3600" b="1"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Pink">
  <p:cSld name="TITLE_ONLY_1_1_1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Image Green">
  <p:cSld name="TITLE_ONLY_1_1_1_1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 amt="9000"/>
          </a:blip>
          <a:srcRect t="43965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Light Blue">
  <p:cSld name="TITLE_ONLY_1_1_1_1_1_1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4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4"/>
          <p:cNvSpPr txBox="1"/>
          <p:nvPr/>
        </p:nvSpPr>
        <p:spPr>
          <a:xfrm>
            <a:off x="99060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24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97" name="Google Shape;97;p24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4"/>
          <p:cNvSpPr txBox="1"/>
          <p:nvPr/>
        </p:nvSpPr>
        <p:spPr>
          <a:xfrm>
            <a:off x="491475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24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Yellow">
  <p:cSld name="TITLE_ONLY_1_1_1_1_1_1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ats Pink">
  <p:cSld name="TITLE_ONLY_1_1_1_1_1_1_1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541882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0012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1399275" y="564450"/>
            <a:ext cx="2312100" cy="2312100"/>
          </a:xfrm>
          <a:prstGeom prst="ellipse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280575" y="1104900"/>
            <a:ext cx="25461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ipes">
  <p:cSld name="TITLE_ONLY_1_1_1_1_1_1_1_1_1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5010150" y="3124200"/>
            <a:ext cx="3143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895200" y="3124200"/>
            <a:ext cx="33339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44800" cy="3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oppins"/>
              <a:buNone/>
              <a:defRPr sz="36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/>
          <p:nvPr/>
        </p:nvSpPr>
        <p:spPr>
          <a:xfrm rot="-3372593">
            <a:off x="7339204" y="-1242141"/>
            <a:ext cx="285893" cy="47479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8"/>
          <p:cNvSpPr/>
          <p:nvPr/>
        </p:nvSpPr>
        <p:spPr>
          <a:xfrm rot="-1082137">
            <a:off x="8170350" y="-412453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8"/>
          <p:cNvSpPr/>
          <p:nvPr/>
        </p:nvSpPr>
        <p:spPr>
          <a:xfrm rot="712576">
            <a:off x="7561497" y="-272442"/>
            <a:ext cx="285716" cy="59677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9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2_2">
    <p:bg>
      <p:bgPr>
        <a:solidFill>
          <a:schemeClr val="accent4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71200" y="969300"/>
            <a:ext cx="36246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35" name="Google Shape;135;p31"/>
          <p:cNvPicPr preferRelativeResize="0"/>
          <p:nvPr/>
        </p:nvPicPr>
        <p:blipFill rotWithShape="1">
          <a:blip r:embed="rId2">
            <a:alphaModFix/>
          </a:blip>
          <a:srcRect t="5931" r="14755" b="5939"/>
          <a:stretch/>
        </p:blipFill>
        <p:spPr>
          <a:xfrm>
            <a:off x="4191000" y="0"/>
            <a:ext cx="4952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5">
  <p:cSld name="MAIN_POINT_2_1">
    <p:bg>
      <p:bgPr>
        <a:solidFill>
          <a:schemeClr val="accent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2"/>
          <p:cNvPicPr preferRelativeResize="0"/>
          <p:nvPr/>
        </p:nvPicPr>
        <p:blipFill rotWithShape="1">
          <a:blip r:embed="rId2">
            <a:alphaModFix/>
          </a:blip>
          <a:srcRect l="8197" b="49114"/>
          <a:stretch/>
        </p:blipFill>
        <p:spPr>
          <a:xfrm>
            <a:off x="0" y="850200"/>
            <a:ext cx="7715900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3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3">
  <p:cSld name="MAIN_POINT_1_1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4">
  <p:cSld name="MAIN_POINT_1_1_1">
    <p:bg>
      <p:bgPr>
        <a:solidFill>
          <a:schemeClr val="accent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 l="4351" b="46859"/>
          <a:stretch/>
        </p:blipFill>
        <p:spPr>
          <a:xfrm>
            <a:off x="0" y="850200"/>
            <a:ext cx="7698325" cy="42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90250" y="1336025"/>
            <a:ext cx="6367800" cy="32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/>
          <p:nvPr/>
        </p:nvSpPr>
        <p:spPr>
          <a:xfrm rot="-1387176">
            <a:off x="1671051" y="-1153875"/>
            <a:ext cx="285749" cy="69871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6"/>
          <p:cNvSpPr/>
          <p:nvPr/>
        </p:nvSpPr>
        <p:spPr>
          <a:xfrm rot="905181">
            <a:off x="1066799" y="-1136508"/>
            <a:ext cx="285852" cy="6837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6"/>
          <p:cNvSpPr/>
          <p:nvPr/>
        </p:nvSpPr>
        <p:spPr>
          <a:xfrm rot="2700000">
            <a:off x="1293725" y="-2733827"/>
            <a:ext cx="285954" cy="85820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26810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7"/>
          <p:cNvPicPr preferRelativeResize="0"/>
          <p:nvPr/>
        </p:nvPicPr>
        <p:blipFill rotWithShape="1">
          <a:blip r:embed="rId2">
            <a:alphaModFix/>
          </a:blip>
          <a:srcRect r="35926" b="16296"/>
          <a:stretch/>
        </p:blipFill>
        <p:spPr>
          <a:xfrm>
            <a:off x="5848350" y="838200"/>
            <a:ext cx="3295650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 rotWithShape="1">
          <a:blip r:embed="rId3">
            <a:alphaModFix/>
          </a:blip>
          <a:srcRect r="16909" b="35186"/>
          <a:stretch/>
        </p:blipFill>
        <p:spPr>
          <a:xfrm>
            <a:off x="4886600" y="1809750"/>
            <a:ext cx="4257400" cy="333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549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/>
          <p:cNvPicPr preferRelativeResize="0"/>
          <p:nvPr/>
        </p:nvPicPr>
        <p:blipFill rotWithShape="1">
          <a:blip r:embed="rId2">
            <a:alphaModFix/>
          </a:blip>
          <a:srcRect l="33616" t="36688"/>
          <a:stretch/>
        </p:blipFill>
        <p:spPr>
          <a:xfrm>
            <a:off x="0" y="0"/>
            <a:ext cx="3414526" cy="3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8"/>
          <p:cNvPicPr preferRelativeResize="0"/>
          <p:nvPr/>
        </p:nvPicPr>
        <p:blipFill rotWithShape="1">
          <a:blip r:embed="rId3">
            <a:alphaModFix/>
          </a:blip>
          <a:srcRect r="3920" b="17382"/>
          <a:stretch/>
        </p:blipFill>
        <p:spPr>
          <a:xfrm>
            <a:off x="4201975" y="894125"/>
            <a:ext cx="4942025" cy="424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8"/>
          <p:cNvPicPr preferRelativeResize="0"/>
          <p:nvPr/>
        </p:nvPicPr>
        <p:blipFill rotWithShape="1">
          <a:blip r:embed="rId4">
            <a:alphaModFix/>
          </a:blip>
          <a:srcRect t="12495" r="27140"/>
          <a:stretch/>
        </p:blipFill>
        <p:spPr>
          <a:xfrm>
            <a:off x="5410675" y="0"/>
            <a:ext cx="3733325" cy="450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Background">
  <p:cSld name="CAPTION_ONLY_1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9"/>
          <p:cNvPicPr preferRelativeResize="0"/>
          <p:nvPr/>
        </p:nvPicPr>
        <p:blipFill rotWithShape="1">
          <a:blip r:embed="rId2">
            <a:alphaModFix/>
          </a:blip>
          <a:srcRect r="49831" b="51983"/>
          <a:stretch/>
        </p:blipFill>
        <p:spPr>
          <a:xfrm>
            <a:off x="5438575" y="1581150"/>
            <a:ext cx="3705426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9"/>
          <p:cNvPicPr preferRelativeResize="0"/>
          <p:nvPr/>
        </p:nvPicPr>
        <p:blipFill rotWithShape="1">
          <a:blip r:embed="rId3">
            <a:alphaModFix/>
          </a:blip>
          <a:srcRect l="59666" t="26297"/>
          <a:stretch/>
        </p:blipFill>
        <p:spPr>
          <a:xfrm>
            <a:off x="1" y="0"/>
            <a:ext cx="20666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APTION_ONLY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ITLE_AND_TWO_COLUMNS_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5" name="Google Shape;175;p43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76" name="Google Shape;176;p43"/>
          <p:cNvGrpSpPr/>
          <p:nvPr/>
        </p:nvGrpSpPr>
        <p:grpSpPr>
          <a:xfrm>
            <a:off x="7257449" y="0"/>
            <a:ext cx="1886550" cy="1749274"/>
            <a:chOff x="7314599" y="-76200"/>
            <a:chExt cx="1886550" cy="1749274"/>
          </a:xfrm>
        </p:grpSpPr>
        <p:pic>
          <p:nvPicPr>
            <p:cNvPr id="177" name="Google Shape;177;p43"/>
            <p:cNvPicPr preferRelativeResize="0"/>
            <p:nvPr/>
          </p:nvPicPr>
          <p:blipFill rotWithShape="1">
            <a:blip r:embed="rId2">
              <a:alphaModFix/>
            </a:blip>
            <a:srcRect l="33616" t="51869"/>
            <a:stretch/>
          </p:blipFill>
          <p:spPr>
            <a:xfrm rot="5400000">
              <a:off x="7692374" y="164300"/>
              <a:ext cx="1749274" cy="12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43"/>
            <p:cNvPicPr preferRelativeResize="0"/>
            <p:nvPr/>
          </p:nvPicPr>
          <p:blipFill rotWithShape="1">
            <a:blip r:embed="rId3">
              <a:alphaModFix/>
            </a:blip>
            <a:srcRect l="47340" b="56572"/>
            <a:stretch/>
          </p:blipFill>
          <p:spPr>
            <a:xfrm rot="10800000">
              <a:off x="7314599" y="-76200"/>
              <a:ext cx="1886550" cy="1561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3">
  <p:cSld name="TITLE_AND_TWO_COLUMNS_2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2"/>
          </p:nvPr>
        </p:nvSpPr>
        <p:spPr>
          <a:xfrm>
            <a:off x="4832400" y="1852625"/>
            <a:ext cx="39999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AND_TWO_COLUMNS_2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85" name="Google Shape;185;p45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6" name="Google Shape;186;p45"/>
          <p:cNvSpPr txBox="1">
            <a:spLocks noGrp="1"/>
          </p:cNvSpPr>
          <p:nvPr>
            <p:ph type="body" idx="2"/>
          </p:nvPr>
        </p:nvSpPr>
        <p:spPr>
          <a:xfrm>
            <a:off x="3343531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3"/>
          </p:nvPr>
        </p:nvSpPr>
        <p:spPr>
          <a:xfrm>
            <a:off x="6375356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88" name="Google Shape;188;p45"/>
          <p:cNvGrpSpPr/>
          <p:nvPr/>
        </p:nvGrpSpPr>
        <p:grpSpPr>
          <a:xfrm>
            <a:off x="7257449" y="0"/>
            <a:ext cx="1886550" cy="1749274"/>
            <a:chOff x="7314599" y="-76200"/>
            <a:chExt cx="1886550" cy="1749274"/>
          </a:xfrm>
        </p:grpSpPr>
        <p:pic>
          <p:nvPicPr>
            <p:cNvPr id="189" name="Google Shape;189;p45"/>
            <p:cNvPicPr preferRelativeResize="0"/>
            <p:nvPr/>
          </p:nvPicPr>
          <p:blipFill rotWithShape="1">
            <a:blip r:embed="rId2">
              <a:alphaModFix/>
            </a:blip>
            <a:srcRect l="33616" t="51869"/>
            <a:stretch/>
          </p:blipFill>
          <p:spPr>
            <a:xfrm rot="5400000">
              <a:off x="7692374" y="164300"/>
              <a:ext cx="1749274" cy="12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45"/>
            <p:cNvPicPr preferRelativeResize="0"/>
            <p:nvPr/>
          </p:nvPicPr>
          <p:blipFill rotWithShape="1">
            <a:blip r:embed="rId3">
              <a:alphaModFix/>
            </a:blip>
            <a:srcRect l="47340" b="56572"/>
            <a:stretch/>
          </p:blipFill>
          <p:spPr>
            <a:xfrm rot="10800000">
              <a:off x="7314599" y="-76200"/>
              <a:ext cx="1886550" cy="1561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AND_TWO_COLUMNS_2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2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body" idx="2"/>
          </p:nvPr>
        </p:nvSpPr>
        <p:spPr>
          <a:xfrm>
            <a:off x="3343531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95" name="Google Shape;195;p46"/>
          <p:cNvSpPr txBox="1">
            <a:spLocks noGrp="1"/>
          </p:cNvSpPr>
          <p:nvPr>
            <p:ph type="body" idx="3"/>
          </p:nvPr>
        </p:nvSpPr>
        <p:spPr>
          <a:xfrm>
            <a:off x="6375356" y="1852625"/>
            <a:ext cx="26826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chnovation 2018">
  <p:cSld name="Title and body 1 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868">
            <a:off x="-275174" y="33500"/>
            <a:ext cx="461900" cy="4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7"/>
          <p:cNvSpPr txBox="1">
            <a:spLocks noGrp="1"/>
          </p:cNvSpPr>
          <p:nvPr>
            <p:ph type="title"/>
          </p:nvPr>
        </p:nvSpPr>
        <p:spPr>
          <a:xfrm>
            <a:off x="304800" y="-9882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A880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28A88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46F"/>
              </a:buClr>
              <a:buSzPts val="2800"/>
              <a:buFont typeface="Source Sans Pro"/>
              <a:buNone/>
              <a:defRPr sz="3600" b="1" i="0" u="none" strike="noStrike" cap="none">
                <a:solidFill>
                  <a:srgbClr val="EAE46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9" name="Google Shape;199;p47"/>
          <p:cNvSpPr txBox="1">
            <a:spLocks noGrp="1"/>
          </p:cNvSpPr>
          <p:nvPr>
            <p:ph type="body" idx="1"/>
          </p:nvPr>
        </p:nvSpPr>
        <p:spPr>
          <a:xfrm>
            <a:off x="457200" y="819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800"/>
              <a:buFont typeface="Source Sans Pro"/>
              <a:buNone/>
              <a:defRPr sz="3000" b="0" i="0" u="none" strike="noStrike" cap="none">
                <a:solidFill>
                  <a:srgbClr val="55555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48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5200"/>
              <a:buNone/>
              <a:defRPr sz="52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48"/>
          <p:cNvSpPr txBox="1">
            <a:spLocks noGrp="1"/>
          </p:cNvSpPr>
          <p:nvPr>
            <p:ph type="subTitle" idx="1"/>
          </p:nvPr>
        </p:nvSpPr>
        <p:spPr>
          <a:xfrm>
            <a:off x="311700" y="3367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932"/>
              </a:buClr>
              <a:buSzPts val="2800"/>
              <a:buNone/>
              <a:defRPr sz="2800">
                <a:solidFill>
                  <a:srgbClr val="F559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50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0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0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0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1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7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6">
  <p:cSld name="TITLE_AND_BODY_10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7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2" name="Google Shape;242;p5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5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5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8"/>
          <p:cNvPicPr preferRelativeResize="0"/>
          <p:nvPr/>
        </p:nvPicPr>
        <p:blipFill rotWithShape="1">
          <a:blip r:embed="rId2">
            <a:alphaModFix/>
          </a:blip>
          <a:srcRect r="46988" b="20923"/>
          <a:stretch/>
        </p:blipFill>
        <p:spPr>
          <a:xfrm>
            <a:off x="6582500" y="1333800"/>
            <a:ext cx="256149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8"/>
          <p:cNvPicPr preferRelativeResize="0"/>
          <p:nvPr/>
        </p:nvPicPr>
        <p:blipFill rotWithShape="1">
          <a:blip r:embed="rId3">
            <a:alphaModFix/>
          </a:blip>
          <a:srcRect t="20178" r="40116"/>
          <a:stretch/>
        </p:blipFill>
        <p:spPr>
          <a:xfrm>
            <a:off x="6075700" y="0"/>
            <a:ext cx="3068300" cy="41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6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49" name="Google Shape;249;p58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57639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9"/>
          <p:cNvSpPr/>
          <p:nvPr/>
        </p:nvSpPr>
        <p:spPr>
          <a:xfrm rot="-3375593">
            <a:off x="7338983" y="-1242011"/>
            <a:ext cx="285726" cy="474768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9"/>
          <p:cNvSpPr/>
          <p:nvPr/>
        </p:nvSpPr>
        <p:spPr>
          <a:xfrm rot="-1082137">
            <a:off x="8170297" y="-412436"/>
            <a:ext cx="285845" cy="5973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9"/>
          <p:cNvSpPr/>
          <p:nvPr/>
        </p:nvSpPr>
        <p:spPr>
          <a:xfrm rot="712576">
            <a:off x="7561618" y="-272418"/>
            <a:ext cx="285716" cy="59675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93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 Mono One"/>
              <a:buNone/>
              <a:defRPr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255" name="Google Shape;255;p59"/>
          <p:cNvSpPr txBox="1">
            <a:spLocks noGrp="1"/>
          </p:cNvSpPr>
          <p:nvPr>
            <p:ph type="body" idx="1"/>
          </p:nvPr>
        </p:nvSpPr>
        <p:spPr>
          <a:xfrm>
            <a:off x="311700" y="1852625"/>
            <a:ext cx="63957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●"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Poppins"/>
              <a:buChar char="○"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Poppins"/>
              <a:buChar char="■"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95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ubik Mono One"/>
              <a:buNone/>
              <a:defRPr sz="28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26100"/>
            <a:ext cx="85206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○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oppins"/>
              <a:buChar char="■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learningforkids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0"/>
          <p:cNvSpPr txBox="1">
            <a:spLocks noGrp="1"/>
          </p:cNvSpPr>
          <p:nvPr>
            <p:ph type="ctrTitle"/>
          </p:nvPr>
        </p:nvSpPr>
        <p:spPr>
          <a:xfrm>
            <a:off x="86725" y="439775"/>
            <a:ext cx="90573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/>
              <a:t>Vamos</a:t>
            </a:r>
            <a:r>
              <a:rPr lang="en" sz="2400" dirty="0"/>
              <a:t> </a:t>
            </a:r>
            <a:r>
              <a:rPr lang="en" sz="2400" dirty="0" err="1"/>
              <a:t>fazer</a:t>
            </a:r>
            <a:r>
              <a:rPr lang="en" sz="2400" dirty="0"/>
              <a:t> </a:t>
            </a:r>
            <a:r>
              <a:rPr lang="en" sz="2400" dirty="0" err="1"/>
              <a:t>uma</a:t>
            </a:r>
            <a:r>
              <a:rPr lang="en" sz="2400" dirty="0"/>
              <a:t> </a:t>
            </a:r>
            <a:r>
              <a:rPr lang="en" sz="2400" dirty="0" err="1"/>
              <a:t>actividade</a:t>
            </a:r>
            <a:r>
              <a:rPr lang="en" sz="2400" dirty="0"/>
              <a:t>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Podemos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explorar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" sz="24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padrões</a:t>
            </a:r>
            <a:r>
              <a:rPr lang="en" sz="24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ajudam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a IA a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fazer</a:t>
            </a: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"/>
              <a:ea typeface="Poppins"/>
              <a:cs typeface="Poppins"/>
              <a:sym typeface="Poppins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			   </a:t>
            </a:r>
            <a:r>
              <a:rPr lang="en" sz="2400" b="1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prediz</a:t>
            </a:r>
            <a:r>
              <a:rPr lang="en" sz="2400" b="1" dirty="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" sz="2400" dirty="0" err="1">
                <a:latin typeface="Poppins"/>
                <a:ea typeface="Poppins"/>
                <a:cs typeface="Poppins"/>
                <a:sym typeface="Poppins"/>
              </a:rPr>
              <a:t>faz</a:t>
            </a:r>
            <a:r>
              <a:rPr lang="en" sz="24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400" b="1" dirty="0" err="1">
                <a:solidFill>
                  <a:srgbClr val="D0006F"/>
                </a:solidFill>
                <a:latin typeface="Poppins"/>
                <a:ea typeface="Poppins"/>
                <a:cs typeface="Poppins"/>
                <a:sym typeface="Poppins"/>
              </a:rPr>
              <a:t>acções</a:t>
            </a:r>
            <a:endParaRPr sz="2400" b="1" dirty="0">
              <a:solidFill>
                <a:srgbClr val="D0006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60"/>
          <p:cNvSpPr/>
          <p:nvPr/>
        </p:nvSpPr>
        <p:spPr>
          <a:xfrm>
            <a:off x="540300" y="2660525"/>
            <a:ext cx="2059200" cy="1733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Dataset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60"/>
          <p:cNvSpPr/>
          <p:nvPr/>
        </p:nvSpPr>
        <p:spPr>
          <a:xfrm>
            <a:off x="2536322" y="2660534"/>
            <a:ext cx="2188500" cy="17331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Encontra padrões com algoritmo de aprendizagem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4724825" y="2660525"/>
            <a:ext cx="2059200" cy="17331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Predição a fazer...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60"/>
          <p:cNvSpPr/>
          <p:nvPr/>
        </p:nvSpPr>
        <p:spPr>
          <a:xfrm>
            <a:off x="6755925" y="2660650"/>
            <a:ext cx="2188500" cy="1733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Acções ou decisões!</a:t>
            </a:r>
            <a:endParaRPr sz="16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65" name="Google Shape;265;p60"/>
          <p:cNvCxnSpPr>
            <a:endCxn id="262" idx="0"/>
          </p:cNvCxnSpPr>
          <p:nvPr/>
        </p:nvCxnSpPr>
        <p:spPr>
          <a:xfrm flipH="1">
            <a:off x="3630572" y="1698434"/>
            <a:ext cx="3600" cy="962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1"/>
          <p:cNvSpPr txBox="1">
            <a:spLocks noGrp="1"/>
          </p:cNvSpPr>
          <p:nvPr>
            <p:ph type="ctrTitle" idx="4294967295"/>
          </p:nvPr>
        </p:nvSpPr>
        <p:spPr>
          <a:xfrm>
            <a:off x="280700" y="1540325"/>
            <a:ext cx="83724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Treina </a:t>
            </a:r>
            <a:r>
              <a:rPr lang="en" sz="1600">
                <a:solidFill>
                  <a:srgbClr val="000000"/>
                </a:solidFill>
              </a:rPr>
              <a:t>um modelo de IA Para encontrares </a:t>
            </a:r>
            <a:r>
              <a:rPr lang="en" sz="1600">
                <a:solidFill>
                  <a:srgbClr val="FFB600"/>
                </a:solidFill>
              </a:rPr>
              <a:t>padrões </a:t>
            </a:r>
            <a:r>
              <a:rPr lang="en" sz="1600">
                <a:solidFill>
                  <a:srgbClr val="000000"/>
                </a:solidFill>
              </a:rPr>
              <a:t>e fazeres uma </a:t>
            </a:r>
            <a:r>
              <a:rPr lang="en" sz="1600">
                <a:solidFill>
                  <a:schemeClr val="accent4"/>
                </a:solidFill>
              </a:rPr>
              <a:t>previsão!</a:t>
            </a:r>
            <a:endParaRPr sz="16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B60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cxnSp>
        <p:nvCxnSpPr>
          <p:cNvPr id="271" name="Google Shape;271;p61"/>
          <p:cNvCxnSpPr/>
          <p:nvPr/>
        </p:nvCxnSpPr>
        <p:spPr>
          <a:xfrm>
            <a:off x="4016400" y="2223500"/>
            <a:ext cx="0" cy="552600"/>
          </a:xfrm>
          <a:prstGeom prst="straightConnector1">
            <a:avLst/>
          </a:prstGeom>
          <a:noFill/>
          <a:ln w="38100" cap="flat" cmpd="sng">
            <a:solidFill>
              <a:srgbClr val="76B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61"/>
          <p:cNvSpPr txBox="1"/>
          <p:nvPr/>
        </p:nvSpPr>
        <p:spPr>
          <a:xfrm>
            <a:off x="2317475" y="2854475"/>
            <a:ext cx="35610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machinelearningforkids.co.uk</a:t>
            </a:r>
            <a:endParaRPr sz="13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61"/>
          <p:cNvSpPr/>
          <p:nvPr/>
        </p:nvSpPr>
        <p:spPr>
          <a:xfrm>
            <a:off x="217538" y="213800"/>
            <a:ext cx="2059200" cy="8646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Dataset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61"/>
          <p:cNvSpPr/>
          <p:nvPr/>
        </p:nvSpPr>
        <p:spPr>
          <a:xfrm>
            <a:off x="2442150" y="213799"/>
            <a:ext cx="2188500" cy="10980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Encontra padrões com algoritmo de aprendizagem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61"/>
          <p:cNvSpPr/>
          <p:nvPr/>
        </p:nvSpPr>
        <p:spPr>
          <a:xfrm>
            <a:off x="4859262" y="213800"/>
            <a:ext cx="2059200" cy="8646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Predição a fazer...</a:t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61"/>
          <p:cNvSpPr/>
          <p:nvPr/>
        </p:nvSpPr>
        <p:spPr>
          <a:xfrm>
            <a:off x="6890363" y="213862"/>
            <a:ext cx="2188500" cy="864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Acções ou decisões!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61"/>
          <p:cNvSpPr txBox="1"/>
          <p:nvPr/>
        </p:nvSpPr>
        <p:spPr>
          <a:xfrm>
            <a:off x="217550" y="3318650"/>
            <a:ext cx="86115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Faz um projecto Scratch que reage a palavras dactilografadas pelo utilizador. 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Predição:</a:t>
            </a:r>
            <a:r>
              <a:rPr lang="en" sz="1700">
                <a:latin typeface="Poppins"/>
                <a:ea typeface="Poppins"/>
                <a:cs typeface="Poppins"/>
                <a:sym typeface="Poppins"/>
              </a:rPr>
              <a:t> São palavras felizes, ou palavras tristes? 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Acção: </a:t>
            </a:r>
            <a:endParaRPr sz="17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78" name="Google Shape;278;p61"/>
          <p:cNvCxnSpPr/>
          <p:nvPr/>
        </p:nvCxnSpPr>
        <p:spPr>
          <a:xfrm>
            <a:off x="1150400" y="4084800"/>
            <a:ext cx="3555000" cy="20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4">
            <a:alphaModFix/>
          </a:blip>
          <a:srcRect l="14647" r="7483" b="7373"/>
          <a:stretch/>
        </p:blipFill>
        <p:spPr>
          <a:xfrm>
            <a:off x="4792575" y="3949625"/>
            <a:ext cx="1043976" cy="10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1"/>
          <p:cNvPicPr preferRelativeResize="0"/>
          <p:nvPr/>
        </p:nvPicPr>
        <p:blipFill rotWithShape="1">
          <a:blip r:embed="rId5">
            <a:alphaModFix/>
          </a:blip>
          <a:srcRect l="10144"/>
          <a:stretch/>
        </p:blipFill>
        <p:spPr>
          <a:xfrm>
            <a:off x="6175100" y="3872725"/>
            <a:ext cx="1286675" cy="11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2"/>
          <p:cNvSpPr txBox="1">
            <a:spLocks noGrp="1"/>
          </p:cNvSpPr>
          <p:nvPr>
            <p:ph type="ctrTitle"/>
          </p:nvPr>
        </p:nvSpPr>
        <p:spPr>
          <a:xfrm>
            <a:off x="159300" y="287375"/>
            <a:ext cx="88899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Tenta tu: Faz-me feliz </a:t>
            </a:r>
            <a:endParaRPr sz="2400"/>
          </a:p>
        </p:txBody>
      </p:sp>
      <p:sp>
        <p:nvSpPr>
          <p:cNvPr id="286" name="Google Shape;286;p62"/>
          <p:cNvSpPr/>
          <p:nvPr/>
        </p:nvSpPr>
        <p:spPr>
          <a:xfrm>
            <a:off x="306275" y="1505350"/>
            <a:ext cx="3419700" cy="8646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Dataset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62"/>
          <p:cNvSpPr/>
          <p:nvPr/>
        </p:nvSpPr>
        <p:spPr>
          <a:xfrm>
            <a:off x="306300" y="2364624"/>
            <a:ext cx="3419700" cy="1618200"/>
          </a:xfrm>
          <a:prstGeom prst="rect">
            <a:avLst/>
          </a:prstGeom>
          <a:solidFill>
            <a:srgbClr val="43B02A">
              <a:alpha val="65920"/>
            </a:srgbClr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Frases Felizes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Frases tristes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62"/>
          <p:cNvSpPr txBox="1"/>
          <p:nvPr/>
        </p:nvSpPr>
        <p:spPr>
          <a:xfrm>
            <a:off x="4102075" y="1771350"/>
            <a:ext cx="4125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Treina a tua IA com exemplos de frases felizes e frases tristes </a:t>
            </a:r>
            <a:endParaRPr sz="2300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3"/>
          <p:cNvSpPr txBox="1">
            <a:spLocks noGrp="1"/>
          </p:cNvSpPr>
          <p:nvPr>
            <p:ph type="ctrTitle"/>
          </p:nvPr>
        </p:nvSpPr>
        <p:spPr>
          <a:xfrm>
            <a:off x="159300" y="287375"/>
            <a:ext cx="88899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 tentas: faz-me feliz</a:t>
            </a:r>
            <a:endParaRPr sz="2400"/>
          </a:p>
        </p:txBody>
      </p:sp>
      <p:sp>
        <p:nvSpPr>
          <p:cNvPr id="294" name="Google Shape;294;p63"/>
          <p:cNvSpPr/>
          <p:nvPr/>
        </p:nvSpPr>
        <p:spPr>
          <a:xfrm>
            <a:off x="522350" y="1280600"/>
            <a:ext cx="1800600" cy="33264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Mais dados ajudam-no a fazer melhores previsões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63"/>
          <p:cNvSpPr/>
          <p:nvPr/>
        </p:nvSpPr>
        <p:spPr>
          <a:xfrm>
            <a:off x="2445551" y="1280600"/>
            <a:ext cx="2997000" cy="8646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Encontra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padrões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com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algoritmo</a:t>
            </a:r>
            <a:r>
              <a:rPr lang="en" sz="16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" sz="1600" dirty="0" err="1">
                <a:latin typeface="Poppins"/>
                <a:ea typeface="Poppins"/>
                <a:cs typeface="Poppins"/>
                <a:sym typeface="Poppins"/>
              </a:rPr>
              <a:t>aprendizagem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63"/>
          <p:cNvSpPr/>
          <p:nvPr/>
        </p:nvSpPr>
        <p:spPr>
          <a:xfrm>
            <a:off x="2445550" y="2106000"/>
            <a:ext cx="2997000" cy="1595400"/>
          </a:xfrm>
          <a:prstGeom prst="rect">
            <a:avLst/>
          </a:prstGeom>
          <a:solidFill>
            <a:srgbClr val="F6E4B0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Encontra padrões entre as frases. 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7" name="Google Shape;297;p63"/>
          <p:cNvPicPr preferRelativeResize="0"/>
          <p:nvPr/>
        </p:nvPicPr>
        <p:blipFill rotWithShape="1">
          <a:blip r:embed="rId3">
            <a:alphaModFix/>
          </a:blip>
          <a:srcRect r="50629"/>
          <a:stretch/>
        </p:blipFill>
        <p:spPr>
          <a:xfrm>
            <a:off x="6056850" y="772775"/>
            <a:ext cx="2767400" cy="22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3"/>
          <p:cNvPicPr preferRelativeResize="0"/>
          <p:nvPr/>
        </p:nvPicPr>
        <p:blipFill rotWithShape="1">
          <a:blip r:embed="rId3">
            <a:alphaModFix/>
          </a:blip>
          <a:srcRect l="49487"/>
          <a:stretch/>
        </p:blipFill>
        <p:spPr>
          <a:xfrm>
            <a:off x="5637099" y="2571750"/>
            <a:ext cx="2831477" cy="22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4"/>
          <p:cNvSpPr txBox="1">
            <a:spLocks noGrp="1"/>
          </p:cNvSpPr>
          <p:nvPr>
            <p:ph type="ctrTitle"/>
          </p:nvPr>
        </p:nvSpPr>
        <p:spPr>
          <a:xfrm>
            <a:off x="159300" y="287375"/>
            <a:ext cx="88899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 tentas: faz-me feliz </a:t>
            </a:r>
            <a:endParaRPr sz="2400"/>
          </a:p>
        </p:txBody>
      </p:sp>
      <p:sp>
        <p:nvSpPr>
          <p:cNvPr id="304" name="Google Shape;304;p64"/>
          <p:cNvSpPr/>
          <p:nvPr/>
        </p:nvSpPr>
        <p:spPr>
          <a:xfrm>
            <a:off x="1718925" y="1165925"/>
            <a:ext cx="1320600" cy="34161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Encontra padrões em diferentes sentenças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64"/>
          <p:cNvSpPr/>
          <p:nvPr/>
        </p:nvSpPr>
        <p:spPr>
          <a:xfrm>
            <a:off x="3039531" y="1165838"/>
            <a:ext cx="1916700" cy="8646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Predição a fazer...</a:t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64"/>
          <p:cNvSpPr/>
          <p:nvPr/>
        </p:nvSpPr>
        <p:spPr>
          <a:xfrm>
            <a:off x="3039525" y="2029713"/>
            <a:ext cx="1916700" cy="2552400"/>
          </a:xfrm>
          <a:prstGeom prst="rect">
            <a:avLst/>
          </a:prstGeom>
          <a:solidFill>
            <a:srgbClr val="6D9EEB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frase dactilografada vai fazer-me feliz ou triste?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64"/>
          <p:cNvSpPr/>
          <p:nvPr/>
        </p:nvSpPr>
        <p:spPr>
          <a:xfrm>
            <a:off x="402525" y="1166105"/>
            <a:ext cx="1320600" cy="3416100"/>
          </a:xfrm>
          <a:prstGeom prst="rect">
            <a:avLst/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" sz="12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dados </a:t>
            </a:r>
            <a:r>
              <a:rPr lang="en" sz="1200" b="1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ajudam</a:t>
            </a:r>
            <a:r>
              <a:rPr lang="en" sz="12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-no a </a:t>
            </a:r>
            <a:r>
              <a:rPr lang="en" sz="1200" b="1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fazer</a:t>
            </a:r>
            <a:r>
              <a:rPr lang="en" sz="12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b="1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melhores</a:t>
            </a:r>
            <a:r>
              <a:rPr lang="en" sz="12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b="1" i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previsões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8" name="Google Shape;308;p64"/>
          <p:cNvPicPr preferRelativeResize="0"/>
          <p:nvPr/>
        </p:nvPicPr>
        <p:blipFill rotWithShape="1">
          <a:blip r:embed="rId3">
            <a:alphaModFix/>
          </a:blip>
          <a:srcRect l="14647" r="7483" b="7373"/>
          <a:stretch/>
        </p:blipFill>
        <p:spPr>
          <a:xfrm>
            <a:off x="5198000" y="928475"/>
            <a:ext cx="1443154" cy="140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4"/>
          <p:cNvPicPr preferRelativeResize="0"/>
          <p:nvPr/>
        </p:nvPicPr>
        <p:blipFill rotWithShape="1">
          <a:blip r:embed="rId4">
            <a:alphaModFix/>
          </a:blip>
          <a:srcRect l="10143" r="13648" b="9722"/>
          <a:stretch/>
        </p:blipFill>
        <p:spPr>
          <a:xfrm>
            <a:off x="6676225" y="1637650"/>
            <a:ext cx="1403575" cy="135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750" y="894150"/>
            <a:ext cx="8611225" cy="34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ovation Master Template">
  <a:themeElements>
    <a:clrScheme name="Simple Light">
      <a:dk1>
        <a:srgbClr val="000000"/>
      </a:dk1>
      <a:lt1>
        <a:srgbClr val="FFFFFF"/>
      </a:lt1>
      <a:dk2>
        <a:srgbClr val="041E42"/>
      </a:dk2>
      <a:lt2>
        <a:srgbClr val="D0006F"/>
      </a:lt2>
      <a:accent1>
        <a:srgbClr val="FFB81C"/>
      </a:accent1>
      <a:accent2>
        <a:srgbClr val="43B02A"/>
      </a:accent2>
      <a:accent3>
        <a:srgbClr val="FF7500"/>
      </a:accent3>
      <a:accent4>
        <a:srgbClr val="0076CF"/>
      </a:accent4>
      <a:accent5>
        <a:srgbClr val="5BC2E7"/>
      </a:accent5>
      <a:accent6>
        <a:srgbClr val="FFFFFF"/>
      </a:accent6>
      <a:hlink>
        <a:srgbClr val="D000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Macintosh PowerPoint</Application>
  <PresentationFormat>On-screen Show (16:9)</PresentationFormat>
  <Paragraphs>33</Paragraphs>
  <Slides>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Rubik Mono One</vt:lpstr>
      <vt:lpstr>Source Sans Pro</vt:lpstr>
      <vt:lpstr>Poppins</vt:lpstr>
      <vt:lpstr>Simple Light</vt:lpstr>
      <vt:lpstr>Technovation Master Template</vt:lpstr>
      <vt:lpstr>Vamos fazer uma actividade   Podemos explorar como os padrões ajudam a IA a fazer        prediz e faz acções</vt:lpstr>
      <vt:lpstr>Treina um modelo de IA Para encontrares padrões e fazeres uma previsão! </vt:lpstr>
      <vt:lpstr>Tenta tu: Faz-me feliz </vt:lpstr>
      <vt:lpstr>Tu tentas: faz-me feliz</vt:lpstr>
      <vt:lpstr>Tu tentas: faz-me feliz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fazer uma actividade   Podemos explorar como os padrões ajudam a IA a fazer        prediz e faz acções</dc:title>
  <cp:keywords>, docId:C12AC321431D37C18E59B9309139D541</cp:keywords>
  <cp:lastModifiedBy>Pedro Teixeira | HC</cp:lastModifiedBy>
  <cp:revision>1</cp:revision>
  <dcterms:modified xsi:type="dcterms:W3CDTF">2022-01-15T02:09:54Z</dcterms:modified>
</cp:coreProperties>
</file>