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  <p:sldMasterId id="2147483736" r:id="rId2"/>
    <p:sldMasterId id="2147483737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Rubik Mono One" panose="02000504020000020004" pitchFamily="2" charset="-79"/>
      <p:regular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Trebuchet MS" panose="020B0703020202090204" pitchFamily="34" charset="0"/>
      <p:regular r:id="rId27"/>
      <p:bold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pos="57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d682c869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d682c869d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b83d2b57d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b83d2b57d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71ea48e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71ea48e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83d2b57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83d2b57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b83d2b57d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b83d2b57d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9ff4fc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9ff4fc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23bb0f6d_7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23bb0f6d_7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59ff4fcd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59ff4fcd6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abcc3ed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abcc3ed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76b6ce0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876b6ce0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171ea48e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e171ea48e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83d2b57d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83d2b57d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e171ea48e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e171ea48e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l="833" b="8650"/>
          <a:stretch/>
        </p:blipFill>
        <p:spPr>
          <a:xfrm flipH="1">
            <a:off x="79473" y="445025"/>
            <a:ext cx="9064527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1" y="744575"/>
            <a:ext cx="7001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ubik Mono One"/>
              <a:buNone/>
              <a:defRPr sz="36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5850350" y="2952825"/>
            <a:ext cx="3293651" cy="2190674"/>
            <a:chOff x="5850350" y="2952825"/>
            <a:chExt cx="3293651" cy="2190674"/>
          </a:xfrm>
        </p:grpSpPr>
        <p:pic>
          <p:nvPicPr>
            <p:cNvPr id="59" name="Google Shape;59;p15"/>
            <p:cNvPicPr preferRelativeResize="0"/>
            <p:nvPr/>
          </p:nvPicPr>
          <p:blipFill rotWithShape="1">
            <a:blip r:embed="rId2">
              <a:alphaModFix/>
            </a:blip>
            <a:srcRect r="33395" b="45292"/>
            <a:stretch/>
          </p:blipFill>
          <p:spPr>
            <a:xfrm>
              <a:off x="6476925" y="2952825"/>
              <a:ext cx="2667076" cy="21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5"/>
            <p:cNvPicPr preferRelativeResize="0"/>
            <p:nvPr/>
          </p:nvPicPr>
          <p:blipFill rotWithShape="1">
            <a:blip r:embed="rId3">
              <a:alphaModFix/>
            </a:blip>
            <a:srcRect r="17749" b="51660"/>
            <a:stretch/>
          </p:blipFill>
          <p:spPr>
            <a:xfrm>
              <a:off x="5850350" y="3200400"/>
              <a:ext cx="3293650" cy="194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538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r="46988" b="20923"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20178" r="40116"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 l="59666" t="50578"/>
          <a:stretch/>
        </p:blipFill>
        <p:spPr>
          <a:xfrm rot="5400000">
            <a:off x="6821062" y="-237688"/>
            <a:ext cx="2066650" cy="254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l="59316" b="53395"/>
          <a:stretch/>
        </p:blipFill>
        <p:spPr>
          <a:xfrm>
            <a:off x="0" y="3467500"/>
            <a:ext cx="1457499" cy="16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Energetic Blue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Orange">
  <p:cSld name="TITLE_ONLY_1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Light Blue">
  <p:cSld name="TITLE_ONLY_1_1">
    <p:bg>
      <p:bgPr>
        <a:solidFill>
          <a:schemeClr val="accent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 amt="12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Yellow">
  <p:cSld name="TITLE_ONLY_1_1_1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 amt="13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Pink">
  <p:cSld name="TITLE_ONLY_1_1_1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Green">
  <p:cSld name="TITLE_ONLY_1_1_1_1_1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Light Blue">
  <p:cSld name="TITLE_ONLY_1_1_1_1_1_1">
    <p:bg>
      <p:bgPr>
        <a:solidFill>
          <a:schemeClr val="accent5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4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4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4"/>
          <p:cNvSpPr txBox="1"/>
          <p:nvPr/>
        </p:nvSpPr>
        <p:spPr>
          <a:xfrm>
            <a:off x="99060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24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97" name="Google Shape;97;p24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4"/>
          <p:cNvSpPr txBox="1"/>
          <p:nvPr/>
        </p:nvSpPr>
        <p:spPr>
          <a:xfrm>
            <a:off x="491475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24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Yellow">
  <p:cSld name="TITLE_ONLY_1_1_1_1_1_1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Pink">
  <p:cSld name="TITLE_ONLY_1_1_1_1_1_1_1_1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6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6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ipes">
  <p:cSld name="TITLE_ONLY_1_1_1_1_1_1_1_1_1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7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/>
          <p:nvPr/>
        </p:nvSpPr>
        <p:spPr>
          <a:xfrm rot="-3372593">
            <a:off x="7339204" y="-1242141"/>
            <a:ext cx="285893" cy="47479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8"/>
          <p:cNvSpPr/>
          <p:nvPr/>
        </p:nvSpPr>
        <p:spPr>
          <a:xfrm rot="-1082137">
            <a:off x="8170350" y="-412453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8"/>
          <p:cNvSpPr/>
          <p:nvPr/>
        </p:nvSpPr>
        <p:spPr>
          <a:xfrm rot="712576">
            <a:off x="7561497" y="-272442"/>
            <a:ext cx="285716" cy="5967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9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chemeClr val="accent4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0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2_2">
    <p:bg>
      <p:bgPr>
        <a:solidFill>
          <a:schemeClr val="accent4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71200" y="969300"/>
            <a:ext cx="36246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35" name="Google Shape;135;p31"/>
          <p:cNvPicPr preferRelativeResize="0"/>
          <p:nvPr/>
        </p:nvPicPr>
        <p:blipFill rotWithShape="1">
          <a:blip r:embed="rId2">
            <a:alphaModFix/>
          </a:blip>
          <a:srcRect t="5931" r="14755" b="5939"/>
          <a:stretch/>
        </p:blipFill>
        <p:spPr>
          <a:xfrm>
            <a:off x="4191000" y="0"/>
            <a:ext cx="4952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5">
  <p:cSld name="MAIN_POINT_2_1">
    <p:bg>
      <p:bgPr>
        <a:solidFill>
          <a:schemeClr val="accent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2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accen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3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3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MAIN_POINT_1_1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4">
  <p:cSld name="MAIN_POINT_1_1_1">
    <p:bg>
      <p:bgPr>
        <a:solidFill>
          <a:schemeClr val="accent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/>
          <p:nvPr/>
        </p:nvSpPr>
        <p:spPr>
          <a:xfrm rot="-1387176">
            <a:off x="1671051" y="-1153875"/>
            <a:ext cx="285749" cy="6987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6"/>
          <p:cNvSpPr/>
          <p:nvPr/>
        </p:nvSpPr>
        <p:spPr>
          <a:xfrm rot="905181">
            <a:off x="1066799" y="-1136508"/>
            <a:ext cx="285852" cy="6837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6"/>
          <p:cNvSpPr/>
          <p:nvPr/>
        </p:nvSpPr>
        <p:spPr>
          <a:xfrm rot="2700000">
            <a:off x="1293725" y="-2733827"/>
            <a:ext cx="285954" cy="85820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26810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7"/>
          <p:cNvPicPr preferRelativeResize="0"/>
          <p:nvPr/>
        </p:nvPicPr>
        <p:blipFill rotWithShape="1">
          <a:blip r:embed="rId2">
            <a:alphaModFix/>
          </a:blip>
          <a:srcRect r="35926" b="16296"/>
          <a:stretch/>
        </p:blipFill>
        <p:spPr>
          <a:xfrm>
            <a:off x="5848350" y="838200"/>
            <a:ext cx="329565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 rotWithShape="1">
          <a:blip r:embed="rId3">
            <a:alphaModFix/>
          </a:blip>
          <a:srcRect r="16909" b="35186"/>
          <a:stretch/>
        </p:blipFill>
        <p:spPr>
          <a:xfrm>
            <a:off x="4886600" y="1809750"/>
            <a:ext cx="4257400" cy="3333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54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8"/>
          <p:cNvPicPr preferRelativeResize="0"/>
          <p:nvPr/>
        </p:nvPicPr>
        <p:blipFill rotWithShape="1">
          <a:blip r:embed="rId2">
            <a:alphaModFix/>
          </a:blip>
          <a:srcRect l="33616" t="36688"/>
          <a:stretch/>
        </p:blipFill>
        <p:spPr>
          <a:xfrm>
            <a:off x="0" y="0"/>
            <a:ext cx="3414526" cy="32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8"/>
          <p:cNvPicPr preferRelativeResize="0"/>
          <p:nvPr/>
        </p:nvPicPr>
        <p:blipFill rotWithShape="1">
          <a:blip r:embed="rId3">
            <a:alphaModFix/>
          </a:blip>
          <a:srcRect r="3920" b="17382"/>
          <a:stretch/>
        </p:blipFill>
        <p:spPr>
          <a:xfrm>
            <a:off x="4201975" y="894125"/>
            <a:ext cx="4942025" cy="42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8"/>
          <p:cNvPicPr preferRelativeResize="0"/>
          <p:nvPr/>
        </p:nvPicPr>
        <p:blipFill rotWithShape="1">
          <a:blip r:embed="rId4">
            <a:alphaModFix/>
          </a:blip>
          <a:srcRect t="12495" r="27140"/>
          <a:stretch/>
        </p:blipFill>
        <p:spPr>
          <a:xfrm>
            <a:off x="5410675" y="0"/>
            <a:ext cx="3733325" cy="45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9"/>
          <p:cNvPicPr preferRelativeResize="0"/>
          <p:nvPr/>
        </p:nvPicPr>
        <p:blipFill rotWithShape="1">
          <a:blip r:embed="rId2">
            <a:alphaModFix/>
          </a:blip>
          <a:srcRect r="49831" b="51983"/>
          <a:stretch/>
        </p:blipFill>
        <p:spPr>
          <a:xfrm>
            <a:off x="5438575" y="1581150"/>
            <a:ext cx="3705426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9"/>
          <p:cNvPicPr preferRelativeResize="0"/>
          <p:nvPr/>
        </p:nvPicPr>
        <p:blipFill rotWithShape="1">
          <a:blip r:embed="rId3">
            <a:alphaModFix/>
          </a:blip>
          <a:srcRect l="59666" t="26297"/>
          <a:stretch/>
        </p:blipFill>
        <p:spPr>
          <a:xfrm>
            <a:off x="1" y="0"/>
            <a:ext cx="20666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4">
  <p:cSld name="TITLE_AND_BODY_4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ITLE_AND_TWO_COLUMNS_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76" name="Google Shape;176;p43"/>
          <p:cNvGrpSpPr/>
          <p:nvPr/>
        </p:nvGrpSpPr>
        <p:grpSpPr>
          <a:xfrm>
            <a:off x="7257449" y="0"/>
            <a:ext cx="1886550" cy="1749274"/>
            <a:chOff x="7314599" y="-76200"/>
            <a:chExt cx="1886550" cy="1749274"/>
          </a:xfrm>
        </p:grpSpPr>
        <p:pic>
          <p:nvPicPr>
            <p:cNvPr id="177" name="Google Shape;177;p43"/>
            <p:cNvPicPr preferRelativeResize="0"/>
            <p:nvPr/>
          </p:nvPicPr>
          <p:blipFill rotWithShape="1">
            <a:blip r:embed="rId2">
              <a:alphaModFix/>
            </a:blip>
            <a:srcRect l="33616" t="51869"/>
            <a:stretch/>
          </p:blipFill>
          <p:spPr>
            <a:xfrm rot="5400000">
              <a:off x="7692374" y="164300"/>
              <a:ext cx="1749274" cy="12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43"/>
            <p:cNvPicPr preferRelativeResize="0"/>
            <p:nvPr/>
          </p:nvPicPr>
          <p:blipFill rotWithShape="1">
            <a:blip r:embed="rId3">
              <a:alphaModFix/>
            </a:blip>
            <a:srcRect l="47340" b="56572"/>
            <a:stretch/>
          </p:blipFill>
          <p:spPr>
            <a:xfrm rot="10800000">
              <a:off x="7314599" y="-76200"/>
              <a:ext cx="1886550" cy="1561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3">
  <p:cSld name="TITLE_AND_TWO_COLUMNS_2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ITLE_AND_TWO_COLUMNS_2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85" name="Google Shape;185;p45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body" idx="2"/>
          </p:nvPr>
        </p:nvSpPr>
        <p:spPr>
          <a:xfrm>
            <a:off x="3343531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3"/>
          </p:nvPr>
        </p:nvSpPr>
        <p:spPr>
          <a:xfrm>
            <a:off x="6375356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88" name="Google Shape;188;p45"/>
          <p:cNvGrpSpPr/>
          <p:nvPr/>
        </p:nvGrpSpPr>
        <p:grpSpPr>
          <a:xfrm>
            <a:off x="7257449" y="0"/>
            <a:ext cx="1886550" cy="1749274"/>
            <a:chOff x="7314599" y="-76200"/>
            <a:chExt cx="1886550" cy="1749274"/>
          </a:xfrm>
        </p:grpSpPr>
        <p:pic>
          <p:nvPicPr>
            <p:cNvPr id="189" name="Google Shape;189;p45"/>
            <p:cNvPicPr preferRelativeResize="0"/>
            <p:nvPr/>
          </p:nvPicPr>
          <p:blipFill rotWithShape="1">
            <a:blip r:embed="rId2">
              <a:alphaModFix/>
            </a:blip>
            <a:srcRect l="33616" t="51869"/>
            <a:stretch/>
          </p:blipFill>
          <p:spPr>
            <a:xfrm rot="5400000">
              <a:off x="7692374" y="164300"/>
              <a:ext cx="1749274" cy="12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45"/>
            <p:cNvPicPr preferRelativeResize="0"/>
            <p:nvPr/>
          </p:nvPicPr>
          <p:blipFill rotWithShape="1">
            <a:blip r:embed="rId3">
              <a:alphaModFix/>
            </a:blip>
            <a:srcRect l="47340" b="56572"/>
            <a:stretch/>
          </p:blipFill>
          <p:spPr>
            <a:xfrm rot="10800000">
              <a:off x="7314599" y="-76200"/>
              <a:ext cx="1886550" cy="1561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ITLE_AND_TWO_COLUMNS_2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93" name="Google Shape;193;p46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body" idx="2"/>
          </p:nvPr>
        </p:nvSpPr>
        <p:spPr>
          <a:xfrm>
            <a:off x="3343531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5" name="Google Shape;195;p46"/>
          <p:cNvSpPr txBox="1">
            <a:spLocks noGrp="1"/>
          </p:cNvSpPr>
          <p:nvPr>
            <p:ph type="body" idx="3"/>
          </p:nvPr>
        </p:nvSpPr>
        <p:spPr>
          <a:xfrm>
            <a:off x="6375356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chnovation 2018">
  <p:cSld name="Title and body 1 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868">
            <a:off x="-275174" y="33500"/>
            <a:ext cx="461900" cy="4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7"/>
          <p:cNvSpPr txBox="1">
            <a:spLocks noGrp="1"/>
          </p:cNvSpPr>
          <p:nvPr>
            <p:ph type="title"/>
          </p:nvPr>
        </p:nvSpPr>
        <p:spPr>
          <a:xfrm>
            <a:off x="304800" y="-9882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A880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28A88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9" name="Google Shape;199;p47"/>
          <p:cNvSpPr txBox="1">
            <a:spLocks noGrp="1"/>
          </p:cNvSpPr>
          <p:nvPr>
            <p:ph type="body" idx="1"/>
          </p:nvPr>
        </p:nvSpPr>
        <p:spPr>
          <a:xfrm>
            <a:off x="457200" y="819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48"/>
          <p:cNvSpPr txBox="1">
            <a:spLocks noGrp="1"/>
          </p:cNvSpPr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48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50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0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0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0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4" name="Google Shape;214;p50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1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5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6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7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8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6">
  <p:cSld name="TITLE_AND_BODY_10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7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p5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5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5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TITLE_AND_BODY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8"/>
          <p:cNvPicPr preferRelativeResize="0"/>
          <p:nvPr/>
        </p:nvPicPr>
        <p:blipFill rotWithShape="1">
          <a:blip r:embed="rId2">
            <a:alphaModFix/>
          </a:blip>
          <a:srcRect r="46988" b="20923"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8"/>
          <p:cNvPicPr preferRelativeResize="0"/>
          <p:nvPr/>
        </p:nvPicPr>
        <p:blipFill rotWithShape="1">
          <a:blip r:embed="rId3">
            <a:alphaModFix/>
          </a:blip>
          <a:srcRect t="20178" r="40116"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49" name="Google Shape;249;p58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9"/>
          <p:cNvSpPr/>
          <p:nvPr/>
        </p:nvSpPr>
        <p:spPr>
          <a:xfrm rot="-3375593">
            <a:off x="7338983" y="-1242011"/>
            <a:ext cx="285726" cy="474768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9"/>
          <p:cNvSpPr/>
          <p:nvPr/>
        </p:nvSpPr>
        <p:spPr>
          <a:xfrm rot="-1082137">
            <a:off x="8170297" y="-412436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9"/>
          <p:cNvSpPr/>
          <p:nvPr/>
        </p:nvSpPr>
        <p:spPr>
          <a:xfrm rot="712576">
            <a:off x="7561618" y="-272418"/>
            <a:ext cx="285716" cy="59675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55" name="Google Shape;255;p59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61"/>
          <p:cNvPicPr preferRelativeResize="0"/>
          <p:nvPr/>
        </p:nvPicPr>
        <p:blipFill rotWithShape="1">
          <a:blip r:embed="rId2">
            <a:alphaModFix/>
          </a:blip>
          <a:srcRect l="833" b="8650"/>
          <a:stretch/>
        </p:blipFill>
        <p:spPr>
          <a:xfrm flipH="1">
            <a:off x="79473" y="445025"/>
            <a:ext cx="9064527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>
            <a:spLocks noGrp="1"/>
          </p:cNvSpPr>
          <p:nvPr>
            <p:ph type="ctrTitle"/>
          </p:nvPr>
        </p:nvSpPr>
        <p:spPr>
          <a:xfrm>
            <a:off x="311701" y="744575"/>
            <a:ext cx="7001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ubik Mono One"/>
              <a:buNone/>
              <a:defRPr sz="36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2" name="Google Shape;262;p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62"/>
          <p:cNvGrpSpPr/>
          <p:nvPr/>
        </p:nvGrpSpPr>
        <p:grpSpPr>
          <a:xfrm>
            <a:off x="5850350" y="2952825"/>
            <a:ext cx="3293651" cy="2190674"/>
            <a:chOff x="5850350" y="2952825"/>
            <a:chExt cx="3293651" cy="2190674"/>
          </a:xfrm>
        </p:grpSpPr>
        <p:pic>
          <p:nvPicPr>
            <p:cNvPr id="265" name="Google Shape;265;p62"/>
            <p:cNvPicPr preferRelativeResize="0"/>
            <p:nvPr/>
          </p:nvPicPr>
          <p:blipFill rotWithShape="1">
            <a:blip r:embed="rId2">
              <a:alphaModFix/>
            </a:blip>
            <a:srcRect r="33395" b="45292"/>
            <a:stretch/>
          </p:blipFill>
          <p:spPr>
            <a:xfrm>
              <a:off x="6476925" y="2952825"/>
              <a:ext cx="2667076" cy="21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62"/>
            <p:cNvPicPr preferRelativeResize="0"/>
            <p:nvPr/>
          </p:nvPicPr>
          <p:blipFill rotWithShape="1">
            <a:blip r:embed="rId3">
              <a:alphaModFix/>
            </a:blip>
            <a:srcRect r="17749" b="51660"/>
            <a:stretch/>
          </p:blipFill>
          <p:spPr>
            <a:xfrm>
              <a:off x="5850350" y="3200400"/>
              <a:ext cx="3293650" cy="194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62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8" name="Google Shape;268;p62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538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63"/>
          <p:cNvPicPr preferRelativeResize="0"/>
          <p:nvPr/>
        </p:nvPicPr>
        <p:blipFill rotWithShape="1">
          <a:blip r:embed="rId2">
            <a:alphaModFix/>
          </a:blip>
          <a:srcRect r="46988" b="20923"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3"/>
          <p:cNvPicPr preferRelativeResize="0"/>
          <p:nvPr/>
        </p:nvPicPr>
        <p:blipFill rotWithShape="1">
          <a:blip r:embed="rId3">
            <a:alphaModFix/>
          </a:blip>
          <a:srcRect t="20178" r="40116"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73" name="Google Shape;273;p63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76" name="Google Shape;276;p64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77" name="Google Shape;277;p64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278" name="Google Shape;278;p64"/>
          <p:cNvPicPr preferRelativeResize="0"/>
          <p:nvPr/>
        </p:nvPicPr>
        <p:blipFill rotWithShape="1">
          <a:blip r:embed="rId2">
            <a:alphaModFix/>
          </a:blip>
          <a:srcRect l="59666" t="50578"/>
          <a:stretch/>
        </p:blipFill>
        <p:spPr>
          <a:xfrm rot="5400000">
            <a:off x="6821062" y="-237688"/>
            <a:ext cx="2066650" cy="254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4"/>
          <p:cNvPicPr preferRelativeResize="0"/>
          <p:nvPr/>
        </p:nvPicPr>
        <p:blipFill rotWithShape="1">
          <a:blip r:embed="rId3">
            <a:alphaModFix/>
          </a:blip>
          <a:srcRect l="59316" b="53395"/>
          <a:stretch/>
        </p:blipFill>
        <p:spPr>
          <a:xfrm>
            <a:off x="0" y="3467500"/>
            <a:ext cx="1457499" cy="16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Energetic Blue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65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Orange">
  <p:cSld name="TITLE_ONLY_1">
    <p:bg>
      <p:bgPr>
        <a:solidFill>
          <a:schemeClr val="accent3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66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Light Blue">
  <p:cSld name="TITLE_ONLY_1_1">
    <p:bg>
      <p:bgPr>
        <a:solidFill>
          <a:schemeClr val="accent5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7"/>
          <p:cNvPicPr preferRelativeResize="0"/>
          <p:nvPr/>
        </p:nvPicPr>
        <p:blipFill rotWithShape="1">
          <a:blip r:embed="rId2">
            <a:alphaModFix amt="12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Yellow">
  <p:cSld name="TITLE_ONLY_1_1_1">
    <p:bg>
      <p:bgPr>
        <a:solidFill>
          <a:schemeClr val="accen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8"/>
          <p:cNvPicPr preferRelativeResize="0"/>
          <p:nvPr/>
        </p:nvPicPr>
        <p:blipFill rotWithShape="1">
          <a:blip r:embed="rId2">
            <a:alphaModFix amt="13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Pink">
  <p:cSld name="TITLE_ONLY_1_1_1_1">
    <p:bg>
      <p:bgPr>
        <a:solidFill>
          <a:schemeClr val="lt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69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Green">
  <p:cSld name="TITLE_ONLY_1_1_1_1_1">
    <p:bg>
      <p:bgPr>
        <a:solidFill>
          <a:schemeClr val="accent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70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Light Blue">
  <p:cSld name="TITLE_ONLY_1_1_1_1_1_1">
    <p:bg>
      <p:bgPr>
        <a:solidFill>
          <a:schemeClr val="accent5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71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71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71"/>
          <p:cNvSpPr txBox="1"/>
          <p:nvPr/>
        </p:nvSpPr>
        <p:spPr>
          <a:xfrm>
            <a:off x="99060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p71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303" name="Google Shape;303;p71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71"/>
          <p:cNvSpPr txBox="1"/>
          <p:nvPr/>
        </p:nvSpPr>
        <p:spPr>
          <a:xfrm>
            <a:off x="491475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71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Yellow">
  <p:cSld name="TITLE_ONLY_1_1_1_1_1_1_1">
    <p:bg>
      <p:bgPr>
        <a:solidFill>
          <a:schemeClr val="accen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72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72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72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72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311" name="Google Shape;311;p72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2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72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Pink">
  <p:cSld name="TITLE_ONLY_1_1_1_1_1_1_1_1">
    <p:bg>
      <p:bgPr>
        <a:solidFill>
          <a:schemeClr val="lt2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73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73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73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73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319" name="Google Shape;319;p73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3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73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4"/>
          <p:cNvSpPr/>
          <p:nvPr/>
        </p:nvSpPr>
        <p:spPr>
          <a:xfrm rot="-3372593">
            <a:off x="7339204" y="-1242141"/>
            <a:ext cx="285893" cy="47479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4"/>
          <p:cNvSpPr/>
          <p:nvPr/>
        </p:nvSpPr>
        <p:spPr>
          <a:xfrm rot="-1082137">
            <a:off x="8170350" y="-412453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4"/>
          <p:cNvSpPr/>
          <p:nvPr/>
        </p:nvSpPr>
        <p:spPr>
          <a:xfrm rot="712576">
            <a:off x="7561497" y="-272442"/>
            <a:ext cx="285716" cy="5967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327" name="Google Shape;327;p74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75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75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chemeClr val="accent4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76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76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2_2">
    <p:bg>
      <p:bgPr>
        <a:solidFill>
          <a:schemeClr val="accent4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7"/>
          <p:cNvSpPr txBox="1">
            <a:spLocks noGrp="1"/>
          </p:cNvSpPr>
          <p:nvPr>
            <p:ph type="title"/>
          </p:nvPr>
        </p:nvSpPr>
        <p:spPr>
          <a:xfrm>
            <a:off x="471200" y="969300"/>
            <a:ext cx="36246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336" name="Google Shape;336;p77"/>
          <p:cNvPicPr preferRelativeResize="0"/>
          <p:nvPr/>
        </p:nvPicPr>
        <p:blipFill rotWithShape="1">
          <a:blip r:embed="rId2">
            <a:alphaModFix/>
          </a:blip>
          <a:srcRect t="5931" r="14755" b="5939"/>
          <a:stretch/>
        </p:blipFill>
        <p:spPr>
          <a:xfrm>
            <a:off x="4191000" y="0"/>
            <a:ext cx="4952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5">
  <p:cSld name="MAIN_POINT_2_1">
    <p:bg>
      <p:bgPr>
        <a:solidFill>
          <a:schemeClr val="accent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78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78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accen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79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79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MAIN_POINT_1_1">
    <p:bg>
      <p:bgPr>
        <a:solidFill>
          <a:schemeClr val="lt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80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80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4">
  <p:cSld name="MAIN_POINT_1_1_1">
    <p:bg>
      <p:bgPr>
        <a:solidFill>
          <a:schemeClr val="accent4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81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81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2"/>
          <p:cNvSpPr/>
          <p:nvPr/>
        </p:nvSpPr>
        <p:spPr>
          <a:xfrm rot="-1387176">
            <a:off x="1671051" y="-1153875"/>
            <a:ext cx="285749" cy="6987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82"/>
          <p:cNvSpPr/>
          <p:nvPr/>
        </p:nvSpPr>
        <p:spPr>
          <a:xfrm rot="905181">
            <a:off x="1066799" y="-1136508"/>
            <a:ext cx="285852" cy="6837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82"/>
          <p:cNvSpPr/>
          <p:nvPr/>
        </p:nvSpPr>
        <p:spPr>
          <a:xfrm rot="2700000">
            <a:off x="1293725" y="-2733827"/>
            <a:ext cx="285954" cy="85820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82"/>
          <p:cNvSpPr txBox="1">
            <a:spLocks noGrp="1"/>
          </p:cNvSpPr>
          <p:nvPr>
            <p:ph type="title"/>
          </p:nvPr>
        </p:nvSpPr>
        <p:spPr>
          <a:xfrm>
            <a:off x="26810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83"/>
          <p:cNvPicPr preferRelativeResize="0"/>
          <p:nvPr/>
        </p:nvPicPr>
        <p:blipFill rotWithShape="1">
          <a:blip r:embed="rId2">
            <a:alphaModFix/>
          </a:blip>
          <a:srcRect r="35926" b="16296"/>
          <a:stretch/>
        </p:blipFill>
        <p:spPr>
          <a:xfrm>
            <a:off x="5848350" y="838200"/>
            <a:ext cx="329565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3"/>
          <p:cNvPicPr preferRelativeResize="0"/>
          <p:nvPr/>
        </p:nvPicPr>
        <p:blipFill rotWithShape="1">
          <a:blip r:embed="rId3">
            <a:alphaModFix/>
          </a:blip>
          <a:srcRect r="16909" b="35186"/>
          <a:stretch/>
        </p:blipFill>
        <p:spPr>
          <a:xfrm>
            <a:off x="4886600" y="1809750"/>
            <a:ext cx="4257400" cy="333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8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54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84"/>
          <p:cNvPicPr preferRelativeResize="0"/>
          <p:nvPr/>
        </p:nvPicPr>
        <p:blipFill rotWithShape="1">
          <a:blip r:embed="rId2">
            <a:alphaModFix/>
          </a:blip>
          <a:srcRect l="33616" t="36688"/>
          <a:stretch/>
        </p:blipFill>
        <p:spPr>
          <a:xfrm>
            <a:off x="0" y="0"/>
            <a:ext cx="3414526" cy="32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4"/>
          <p:cNvPicPr preferRelativeResize="0"/>
          <p:nvPr/>
        </p:nvPicPr>
        <p:blipFill rotWithShape="1">
          <a:blip r:embed="rId3">
            <a:alphaModFix/>
          </a:blip>
          <a:srcRect r="3920" b="17382"/>
          <a:stretch/>
        </p:blipFill>
        <p:spPr>
          <a:xfrm>
            <a:off x="4201975" y="894125"/>
            <a:ext cx="4942025" cy="42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4"/>
          <p:cNvPicPr preferRelativeResize="0"/>
          <p:nvPr/>
        </p:nvPicPr>
        <p:blipFill rotWithShape="1">
          <a:blip r:embed="rId4">
            <a:alphaModFix/>
          </a:blip>
          <a:srcRect t="12495" r="27140"/>
          <a:stretch/>
        </p:blipFill>
        <p:spPr>
          <a:xfrm>
            <a:off x="5410675" y="0"/>
            <a:ext cx="3733325" cy="45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85"/>
          <p:cNvPicPr preferRelativeResize="0"/>
          <p:nvPr/>
        </p:nvPicPr>
        <p:blipFill rotWithShape="1">
          <a:blip r:embed="rId2">
            <a:alphaModFix/>
          </a:blip>
          <a:srcRect r="49831" b="51983"/>
          <a:stretch/>
        </p:blipFill>
        <p:spPr>
          <a:xfrm>
            <a:off x="5438575" y="1581150"/>
            <a:ext cx="3705426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85"/>
          <p:cNvPicPr preferRelativeResize="0"/>
          <p:nvPr/>
        </p:nvPicPr>
        <p:blipFill rotWithShape="1">
          <a:blip r:embed="rId3">
            <a:alphaModFix/>
          </a:blip>
          <a:srcRect l="59666" t="26297"/>
          <a:stretch/>
        </p:blipFill>
        <p:spPr>
          <a:xfrm>
            <a:off x="1" y="0"/>
            <a:ext cx="20666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_1_1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7"/>
          <p:cNvSpPr txBox="1">
            <a:spLocks noGrp="1"/>
          </p:cNvSpPr>
          <p:nvPr>
            <p:ph type="title"/>
          </p:nvPr>
        </p:nvSpPr>
        <p:spPr>
          <a:xfrm>
            <a:off x="349703" y="1861125"/>
            <a:ext cx="84444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 i="0">
                <a:solidFill>
                  <a:srgbClr val="76B9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87"/>
          <p:cNvSpPr txBox="1">
            <a:spLocks noGrp="1"/>
          </p:cNvSpPr>
          <p:nvPr>
            <p:ph type="body" idx="1"/>
          </p:nvPr>
        </p:nvSpPr>
        <p:spPr>
          <a:xfrm>
            <a:off x="1151532" y="1129198"/>
            <a:ext cx="6840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 b="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8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8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8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8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6" name="Google Shape;376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9"/>
          <p:cNvSpPr txBox="1">
            <a:spLocks noGrp="1"/>
          </p:cNvSpPr>
          <p:nvPr>
            <p:ph type="title"/>
          </p:nvPr>
        </p:nvSpPr>
        <p:spPr>
          <a:xfrm>
            <a:off x="349703" y="1861125"/>
            <a:ext cx="84444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 i="0">
                <a:solidFill>
                  <a:srgbClr val="76B9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8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8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8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90"/>
          <p:cNvSpPr txBox="1">
            <a:spLocks noGrp="1"/>
          </p:cNvSpPr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90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58" name="Google Shape;258;p60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G6zi4eTVQsAWr8gHZTz209E1Eg1Pt0LM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imates.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5" Type="http://schemas.openxmlformats.org/officeDocument/2006/relationships/hyperlink" Target="https://youtu.be/8ECHK23qkzE" TargetMode="External"/><Relationship Id="rId4" Type="http://schemas.openxmlformats.org/officeDocument/2006/relationships/hyperlink" Target="https://youtu.be/fLrnz4gkbd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block.makeblock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png"/><Relationship Id="rId5" Type="http://schemas.openxmlformats.org/officeDocument/2006/relationships/hyperlink" Target="https://youtu.be/8ECHK23qkzE" TargetMode="External"/><Relationship Id="rId4" Type="http://schemas.openxmlformats.org/officeDocument/2006/relationships/hyperlink" Target="https://youtu.be/fLrnz4gkbd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3xWPo2Xpapqrf-S2xgIjicO79IgrB3f/view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://machinelearningforkids.co.uk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drive.google.com/file/d/10wEfYfKLsEJZthy5MW9Vf0DYaZsNpklP/view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Ff70WbmyG2I9rNZt-GC-mUPbG5bOuGsR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91"/>
          <p:cNvPicPr preferRelativeResize="0"/>
          <p:nvPr/>
        </p:nvPicPr>
        <p:blipFill rotWithShape="1">
          <a:blip r:embed="rId3">
            <a:alphaModFix/>
          </a:blip>
          <a:srcRect t="33729" b="33497"/>
          <a:stretch/>
        </p:blipFill>
        <p:spPr>
          <a:xfrm>
            <a:off x="0" y="764900"/>
            <a:ext cx="2092276" cy="3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91"/>
          <p:cNvSpPr txBox="1"/>
          <p:nvPr/>
        </p:nvSpPr>
        <p:spPr>
          <a:xfrm>
            <a:off x="246800" y="2141450"/>
            <a:ext cx="8391874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 dirty="0" err="1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Treina</a:t>
            </a:r>
            <a:r>
              <a:rPr lang="en" sz="3400" b="1" dirty="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</a:t>
            </a:r>
            <a:r>
              <a:rPr lang="en" sz="3400" b="1" dirty="0" err="1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os</a:t>
            </a:r>
            <a:r>
              <a:rPr lang="en" sz="3400" b="1" dirty="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</a:t>
            </a:r>
            <a:r>
              <a:rPr lang="en" sz="3400" b="1" dirty="0" err="1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teus</a:t>
            </a:r>
            <a:r>
              <a:rPr lang="en" sz="3400" b="1" dirty="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</a:t>
            </a:r>
            <a:br>
              <a:rPr lang="en" sz="3400" b="1" dirty="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</a:br>
            <a:r>
              <a:rPr lang="en" sz="3400" b="1" dirty="0" err="1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Modelo</a:t>
            </a:r>
            <a:r>
              <a:rPr lang="en" sz="3400" b="1" dirty="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de INTELIGÊNCIA ARTIFICIAL</a:t>
            </a:r>
            <a:endParaRPr sz="3400" b="1" dirty="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Experimenta!</a:t>
            </a:r>
            <a:endParaRPr/>
          </a:p>
        </p:txBody>
      </p:sp>
      <p:sp>
        <p:nvSpPr>
          <p:cNvPr id="460" name="Google Shape;460;p100"/>
          <p:cNvSpPr txBox="1"/>
          <p:nvPr/>
        </p:nvSpPr>
        <p:spPr>
          <a:xfrm>
            <a:off x="420400" y="1746550"/>
            <a:ext cx="3250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Neste vídeo, aprende a treinar imagens usando o App Inventor para fazer um modelo de IA para usar numa aplicação móvel!</a:t>
            </a:r>
            <a:endParaRPr sz="19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1" name="Google Shape;461;p100" title="Training Citrus AI model with App Inventor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0950" y="1017725"/>
            <a:ext cx="4827750" cy="36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outras opções</a:t>
            </a:r>
            <a:endParaRPr/>
          </a:p>
        </p:txBody>
      </p:sp>
      <p:sp>
        <p:nvSpPr>
          <p:cNvPr id="467" name="Google Shape;467;p101"/>
          <p:cNvSpPr txBox="1"/>
          <p:nvPr/>
        </p:nvSpPr>
        <p:spPr>
          <a:xfrm>
            <a:off x="311700" y="1203200"/>
            <a:ext cx="4509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101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 err="1">
                <a:solidFill>
                  <a:schemeClr val="hlink"/>
                </a:solidFill>
                <a:hlinkClick r:id="rId3"/>
              </a:rPr>
              <a:t>Cognimates</a:t>
            </a:r>
            <a:r>
              <a:rPr lang="en" sz="2000" u="sng" dirty="0" err="1">
                <a:solidFill>
                  <a:schemeClr val="hlink"/>
                </a:solidFill>
                <a:hlinkClick r:id="rId3"/>
              </a:rPr>
              <a:t>.me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 err="1"/>
              <a:t>Funciona</a:t>
            </a:r>
            <a:r>
              <a:rPr lang="en" sz="2000" dirty="0"/>
              <a:t> com o </a:t>
            </a:r>
            <a:r>
              <a:rPr lang="en" sz="2000" b="1" dirty="0">
                <a:solidFill>
                  <a:schemeClr val="accent3"/>
                </a:solidFill>
              </a:rPr>
              <a:t>Scratch</a:t>
            </a:r>
            <a:endParaRPr sz="2000" b="1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 err="1"/>
              <a:t>Treinar</a:t>
            </a:r>
            <a:r>
              <a:rPr lang="en" sz="2000" dirty="0"/>
              <a:t> </a:t>
            </a:r>
            <a:r>
              <a:rPr lang="en" sz="2000" b="1" u="sng" dirty="0">
                <a:solidFill>
                  <a:schemeClr val="hlink"/>
                </a:solidFill>
                <a:hlinkClick r:id="rId4"/>
              </a:rPr>
              <a:t>texto </a:t>
            </a:r>
            <a:r>
              <a:rPr lang="en" sz="2000" dirty="0" err="1"/>
              <a:t>ou</a:t>
            </a:r>
            <a:r>
              <a:rPr lang="en" sz="2000" dirty="0"/>
              <a:t> </a:t>
            </a:r>
            <a:r>
              <a:rPr lang="en" sz="2000" b="1" u="sng" dirty="0">
                <a:solidFill>
                  <a:schemeClr val="hlink"/>
                </a:solidFill>
                <a:hlinkClick r:id="rId5"/>
              </a:rPr>
              <a:t>imagens</a:t>
            </a: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</p:txBody>
      </p:sp>
      <p:pic>
        <p:nvPicPr>
          <p:cNvPr id="469" name="Google Shape;469;p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1175" y="1852625"/>
            <a:ext cx="4042250" cy="1720275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outras opções</a:t>
            </a:r>
            <a:endParaRPr/>
          </a:p>
        </p:txBody>
      </p:sp>
      <p:sp>
        <p:nvSpPr>
          <p:cNvPr id="475" name="Google Shape;475;p102"/>
          <p:cNvSpPr txBox="1"/>
          <p:nvPr/>
        </p:nvSpPr>
        <p:spPr>
          <a:xfrm>
            <a:off x="311700" y="1203200"/>
            <a:ext cx="4509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102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5804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mblock.makeblock.com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err="1"/>
              <a:t>Baseado</a:t>
            </a:r>
            <a:r>
              <a:rPr lang="en" dirty="0"/>
              <a:t> no </a:t>
            </a:r>
            <a:r>
              <a:rPr lang="en" b="1" dirty="0">
                <a:solidFill>
                  <a:schemeClr val="accent3"/>
                </a:solidFill>
              </a:rPr>
              <a:t>Scratch</a:t>
            </a:r>
            <a:endParaRPr b="1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Também</a:t>
            </a:r>
            <a:r>
              <a:rPr lang="en" dirty="0"/>
              <a:t> </a:t>
            </a:r>
            <a:r>
              <a:rPr lang="en" dirty="0" err="1"/>
              <a:t>pode</a:t>
            </a:r>
            <a:r>
              <a:rPr lang="en" dirty="0"/>
              <a:t> usar </a:t>
            </a:r>
            <a:r>
              <a:rPr lang="en" b="1" dirty="0">
                <a:solidFill>
                  <a:schemeClr val="accent4"/>
                </a:solidFill>
              </a:rPr>
              <a:t>Python </a:t>
            </a:r>
            <a:endParaRPr b="1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 err="1"/>
              <a:t>Treinar</a:t>
            </a:r>
            <a:r>
              <a:rPr lang="en" dirty="0"/>
              <a:t> </a:t>
            </a:r>
            <a:r>
              <a:rPr lang="en" b="1" u="sng" dirty="0">
                <a:solidFill>
                  <a:schemeClr val="hlink"/>
                </a:solidFill>
                <a:hlinkClick r:id="rId4"/>
              </a:rPr>
              <a:t>texto </a:t>
            </a:r>
            <a:r>
              <a:rPr lang="en" dirty="0" err="1"/>
              <a:t>ou</a:t>
            </a:r>
            <a:r>
              <a:rPr lang="en" dirty="0"/>
              <a:t> </a:t>
            </a:r>
            <a:r>
              <a:rPr lang="en" b="1" u="sng" dirty="0">
                <a:solidFill>
                  <a:schemeClr val="hlink"/>
                </a:solidFill>
                <a:hlinkClick r:id="rId5"/>
              </a:rPr>
              <a:t>imagens</a:t>
            </a: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Anexar</a:t>
            </a:r>
            <a:r>
              <a:rPr lang="en" dirty="0"/>
              <a:t> </a:t>
            </a:r>
            <a:r>
              <a:rPr lang="en" dirty="0" err="1"/>
              <a:t>dispositivos</a:t>
            </a:r>
            <a:r>
              <a:rPr lang="en" dirty="0"/>
              <a:t> para </a:t>
            </a:r>
            <a:r>
              <a:rPr lang="en" dirty="0" err="1"/>
              <a:t>capturar</a:t>
            </a:r>
            <a:r>
              <a:rPr lang="en" dirty="0"/>
              <a:t> dados do sensor</a:t>
            </a: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pic>
        <p:nvPicPr>
          <p:cNvPr id="477" name="Google Shape;477;p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7504" y="1259475"/>
            <a:ext cx="4587971" cy="295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73163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Está</a:t>
            </a:r>
            <a:r>
              <a:rPr lang="en" sz="2400" dirty="0"/>
              <a:t> </a:t>
            </a:r>
            <a:r>
              <a:rPr lang="en" sz="2400" dirty="0" err="1"/>
              <a:t>na</a:t>
            </a:r>
            <a:r>
              <a:rPr lang="en" sz="2400" dirty="0"/>
              <a:t> hora de </a:t>
            </a:r>
            <a:r>
              <a:rPr lang="en" sz="2400" dirty="0" err="1"/>
              <a:t>treinar</a:t>
            </a:r>
            <a:r>
              <a:rPr lang="en" sz="2400" dirty="0"/>
              <a:t>!</a:t>
            </a:r>
            <a:endParaRPr sz="2400" dirty="0"/>
          </a:p>
        </p:txBody>
      </p:sp>
      <p:sp>
        <p:nvSpPr>
          <p:cNvPr id="483" name="Google Shape;483;p103"/>
          <p:cNvSpPr txBox="1"/>
          <p:nvPr/>
        </p:nvSpPr>
        <p:spPr>
          <a:xfrm>
            <a:off x="4035425" y="1345975"/>
            <a:ext cx="48177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Char char="●"/>
            </a:pP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Escolhe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a ferramenta que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queres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usar para o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teu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Projecto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Technovation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AI</a:t>
            </a:r>
            <a:endParaRPr sz="2000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Char char="●"/>
            </a:pPr>
            <a:endParaRPr lang="en" sz="2000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Char char="●"/>
            </a:pP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Adiciona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teus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exemplos</a:t>
            </a:r>
            <a:endParaRPr sz="2000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Char char="●"/>
            </a:pPr>
            <a:endParaRPr lang="en" sz="20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Char char="●"/>
            </a:pPr>
            <a:r>
              <a:rPr lang="en" sz="20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Treina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testa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teu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modelo</a:t>
            </a:r>
            <a:r>
              <a:rPr lang="en" sz="2000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de IA</a:t>
            </a:r>
            <a:endParaRPr sz="2000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4" name="Google Shape;48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2" y="1345987"/>
            <a:ext cx="3864675" cy="262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2"/>
          <p:cNvSpPr txBox="1">
            <a:spLocks noGrp="1"/>
          </p:cNvSpPr>
          <p:nvPr>
            <p:ph type="ctrTitle"/>
          </p:nvPr>
        </p:nvSpPr>
        <p:spPr>
          <a:xfrm>
            <a:off x="366750" y="662900"/>
            <a:ext cx="85629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Lembra-te: as previsões saudáveis precisam de dados saudáveis</a:t>
            </a:r>
            <a:endParaRPr sz="2400"/>
          </a:p>
        </p:txBody>
      </p:sp>
      <p:sp>
        <p:nvSpPr>
          <p:cNvPr id="397" name="Google Shape;397;p92"/>
          <p:cNvSpPr/>
          <p:nvPr/>
        </p:nvSpPr>
        <p:spPr>
          <a:xfrm>
            <a:off x="613050" y="2427204"/>
            <a:ext cx="2061300" cy="15540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Saudável 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conjunto de dados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92"/>
          <p:cNvSpPr/>
          <p:nvPr/>
        </p:nvSpPr>
        <p:spPr>
          <a:xfrm>
            <a:off x="2658198" y="2427229"/>
            <a:ext cx="2061300" cy="15540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Encontra padrões correctos </a:t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92"/>
          <p:cNvSpPr/>
          <p:nvPr/>
        </p:nvSpPr>
        <p:spPr>
          <a:xfrm>
            <a:off x="4719376" y="2427239"/>
            <a:ext cx="1836000" cy="1554000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Predição de Saúde!</a:t>
            </a:r>
            <a:endParaRPr sz="2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92"/>
          <p:cNvSpPr/>
          <p:nvPr/>
        </p:nvSpPr>
        <p:spPr>
          <a:xfrm>
            <a:off x="6555426" y="2423625"/>
            <a:ext cx="2465100" cy="1554000"/>
          </a:xfrm>
          <a:prstGeom prst="homePlate">
            <a:avLst>
              <a:gd name="adj" fmla="val 50000"/>
            </a:avLst>
          </a:prstGeom>
          <a:solidFill>
            <a:srgbClr val="D0006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Acções ou decisões correctas!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1" name="Google Shape;40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750" y="3581675"/>
            <a:ext cx="1144959" cy="11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73" y="3373700"/>
            <a:ext cx="1573326" cy="16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2025" y="1839025"/>
            <a:ext cx="1046750" cy="10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3"/>
          <p:cNvSpPr txBox="1"/>
          <p:nvPr/>
        </p:nvSpPr>
        <p:spPr>
          <a:xfrm>
            <a:off x="293950" y="1109600"/>
            <a:ext cx="6454500" cy="1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ubik Mono One"/>
                <a:ea typeface="Rubik Mono One"/>
                <a:cs typeface="Rubik Mono One"/>
                <a:sym typeface="Rubik Mono One"/>
              </a:rPr>
              <a:t>Está na hora de treinar o teu modelo</a:t>
            </a:r>
            <a:endParaRPr sz="2800"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409" name="Google Shape;409;p93"/>
          <p:cNvSpPr txBox="1"/>
          <p:nvPr/>
        </p:nvSpPr>
        <p:spPr>
          <a:xfrm>
            <a:off x="293950" y="2546150"/>
            <a:ext cx="6296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Treina IA para </a:t>
            </a:r>
            <a:r>
              <a:rPr lang="en" sz="24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encontrar padrões </a:t>
            </a: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</a:t>
            </a:r>
            <a:r>
              <a:rPr lang="en" sz="24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conjunto de dados</a:t>
            </a:r>
            <a:endParaRPr sz="24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0" name="Google Shape;41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88" y="1752600"/>
            <a:ext cx="169545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4"/>
          <p:cNvSpPr txBox="1">
            <a:spLocks noGrp="1"/>
          </p:cNvSpPr>
          <p:nvPr>
            <p:ph type="ctrTitle"/>
          </p:nvPr>
        </p:nvSpPr>
        <p:spPr>
          <a:xfrm>
            <a:off x="220925" y="205700"/>
            <a:ext cx="81342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Lembra-te do que faz um </a:t>
            </a:r>
            <a:br>
              <a:rPr lang="en" sz="2400"/>
            </a:br>
            <a:r>
              <a:rPr lang="en" sz="2400">
                <a:solidFill>
                  <a:schemeClr val="accent2"/>
                </a:solidFill>
              </a:rPr>
              <a:t>conjunto de dados saudável</a:t>
            </a:r>
            <a:endParaRPr sz="14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94"/>
          <p:cNvSpPr txBox="1"/>
          <p:nvPr/>
        </p:nvSpPr>
        <p:spPr>
          <a:xfrm>
            <a:off x="607825" y="1438150"/>
            <a:ext cx="6102900" cy="26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Muitos</a:t>
            </a:r>
            <a:r>
              <a:rPr lang="en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dados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Preciso</a:t>
            </a:r>
            <a:endParaRPr sz="2000" b="1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Corresponde</a:t>
            </a:r>
            <a:r>
              <a:rPr lang="en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ao</a:t>
            </a:r>
            <a:r>
              <a:rPr lang="en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teu</a:t>
            </a: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problema</a:t>
            </a: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" sz="20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solução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Diferentes</a:t>
            </a:r>
            <a:r>
              <a:rPr lang="en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exemplos</a:t>
            </a:r>
            <a:r>
              <a:rPr lang="en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dados</a:t>
            </a:r>
            <a:endParaRPr sz="2000" i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 </a:t>
            </a:r>
            <a:r>
              <a:rPr lang="en" sz="2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tipo</a:t>
            </a:r>
            <a:r>
              <a:rPr lang="en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certo</a:t>
            </a:r>
            <a:r>
              <a:rPr lang="en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dados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Tens </a:t>
            </a:r>
            <a:r>
              <a:rPr lang="en" sz="2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permissão</a:t>
            </a:r>
            <a:r>
              <a:rPr lang="en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o usar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5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250300" cy="21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Devias ter recolhido os teus dados... ou pelo menos começado!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81C"/>
              </a:solidFill>
            </a:endParaRPr>
          </a:p>
        </p:txBody>
      </p:sp>
      <p:sp>
        <p:nvSpPr>
          <p:cNvPr id="422" name="Google Shape;422;p95"/>
          <p:cNvSpPr txBox="1"/>
          <p:nvPr/>
        </p:nvSpPr>
        <p:spPr>
          <a:xfrm>
            <a:off x="255750" y="3118875"/>
            <a:ext cx="8632500" cy="18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B81C"/>
                </a:solidFill>
                <a:latin typeface="Poppins"/>
                <a:ea typeface="Poppins"/>
                <a:cs typeface="Poppins"/>
                <a:sym typeface="Poppins"/>
              </a:rPr>
              <a:t>Está na hora de fazeres o teu modelo!</a:t>
            </a:r>
            <a:endParaRPr sz="2100" b="1">
              <a:solidFill>
                <a:srgbClr val="FFB81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3" name="Google Shape;42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291">
            <a:off x="501451" y="2251901"/>
            <a:ext cx="2408846" cy="25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6"/>
          <p:cNvSpPr/>
          <p:nvPr/>
        </p:nvSpPr>
        <p:spPr>
          <a:xfrm>
            <a:off x="559950" y="1480225"/>
            <a:ext cx="8457600" cy="3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🔎 </a:t>
            </a:r>
            <a:r>
              <a:rPr lang="en" sz="24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teus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próprios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dados de </a:t>
            </a:r>
            <a:r>
              <a:rPr lang="en" sz="24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treino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en" sz="2400" b="1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tua</a:t>
            </a:r>
            <a:r>
              <a:rPr lang="en" sz="24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b="1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comunidade</a:t>
            </a:r>
            <a:endParaRPr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🎤 </a:t>
            </a:r>
            <a:r>
              <a:rPr lang="en" sz="24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recolha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dados com </a:t>
            </a:r>
            <a:r>
              <a:rPr lang="en" sz="2400" b="1" dirty="0" err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sensores</a:t>
            </a:r>
            <a:r>
              <a:rPr lang="en" sz="2400" b="1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entrada do </a:t>
            </a:r>
            <a:r>
              <a:rPr lang="en" sz="24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utilizador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📊 dados de </a:t>
            </a:r>
            <a:r>
              <a:rPr lang="en" sz="2400" b="1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conjuntos de dados </a:t>
            </a:r>
            <a:r>
              <a:rPr lang="en" sz="2400" b="1" dirty="0" err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públicos</a:t>
            </a:r>
            <a:r>
              <a:rPr lang="en" sz="2400" b="1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dados de </a:t>
            </a:r>
            <a:r>
              <a:rPr lang="en" sz="24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treino</a:t>
            </a: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96"/>
          <p:cNvSpPr txBox="1"/>
          <p:nvPr/>
        </p:nvSpPr>
        <p:spPr>
          <a:xfrm>
            <a:off x="391800" y="658525"/>
            <a:ext cx="746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 Mono One"/>
                <a:ea typeface="Rubik Mono One"/>
                <a:cs typeface="Rubik Mono One"/>
                <a:sym typeface="Rubik Mono One"/>
              </a:rPr>
              <a:t>Quer seja</a:t>
            </a:r>
            <a:endParaRPr sz="3000"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430" name="Google Shape;430;p96"/>
          <p:cNvSpPr txBox="1"/>
          <p:nvPr/>
        </p:nvSpPr>
        <p:spPr>
          <a:xfrm>
            <a:off x="4099000" y="2380525"/>
            <a:ext cx="8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e|ou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96"/>
          <p:cNvSpPr txBox="1"/>
          <p:nvPr/>
        </p:nvSpPr>
        <p:spPr>
          <a:xfrm>
            <a:off x="4099000" y="3509725"/>
            <a:ext cx="8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e|ou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Algumas opções</a:t>
            </a:r>
            <a:endParaRPr/>
          </a:p>
        </p:txBody>
      </p:sp>
      <p:sp>
        <p:nvSpPr>
          <p:cNvPr id="437" name="Google Shape;437;p97"/>
          <p:cNvSpPr txBox="1">
            <a:spLocks noGrp="1"/>
          </p:cNvSpPr>
          <p:nvPr>
            <p:ph type="body" idx="1"/>
          </p:nvPr>
        </p:nvSpPr>
        <p:spPr>
          <a:xfrm>
            <a:off x="311700" y="1881275"/>
            <a:ext cx="8649900" cy="26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Treina</a:t>
            </a:r>
            <a:r>
              <a:rPr lang="en" sz="2000" dirty="0"/>
              <a:t> </a:t>
            </a:r>
            <a:r>
              <a:rPr lang="en" sz="2000" b="1" dirty="0">
                <a:solidFill>
                  <a:schemeClr val="accent5"/>
                </a:solidFill>
              </a:rPr>
              <a:t>imagens</a:t>
            </a:r>
            <a:r>
              <a:rPr lang="en" sz="2000" dirty="0"/>
              <a:t>, </a:t>
            </a:r>
            <a:r>
              <a:rPr lang="en" sz="2000" b="1" dirty="0">
                <a:solidFill>
                  <a:schemeClr val="accent5"/>
                </a:solidFill>
              </a:rPr>
              <a:t>sons</a:t>
            </a:r>
            <a:r>
              <a:rPr lang="en" sz="2000" dirty="0"/>
              <a:t>, </a:t>
            </a:r>
            <a:r>
              <a:rPr lang="en" sz="2000" b="1" dirty="0" err="1">
                <a:solidFill>
                  <a:schemeClr val="accent5"/>
                </a:solidFill>
              </a:rPr>
              <a:t>texto</a:t>
            </a:r>
            <a:r>
              <a:rPr lang="en" sz="2000" dirty="0"/>
              <a:t>, </a:t>
            </a:r>
            <a:r>
              <a:rPr lang="en" sz="2000" dirty="0" err="1"/>
              <a:t>ou</a:t>
            </a:r>
            <a:r>
              <a:rPr lang="en" sz="2000" dirty="0"/>
              <a:t> </a:t>
            </a:r>
            <a:r>
              <a:rPr lang="en" sz="2000" b="1" dirty="0" err="1">
                <a:solidFill>
                  <a:schemeClr val="accent5"/>
                </a:solidFill>
              </a:rPr>
              <a:t>números</a:t>
            </a:r>
            <a:br>
              <a:rPr lang="en" sz="2000" b="1" dirty="0">
                <a:solidFill>
                  <a:schemeClr val="accent5"/>
                </a:solidFill>
              </a:rPr>
            </a:br>
            <a:br>
              <a:rPr lang="en" sz="2000" dirty="0"/>
            </a:br>
            <a:r>
              <a:rPr lang="en" sz="2000" dirty="0"/>
              <a:t>Com o </a:t>
            </a:r>
            <a:r>
              <a:rPr lang="en" sz="2000" dirty="0" err="1"/>
              <a:t>teu</a:t>
            </a:r>
            <a:r>
              <a:rPr lang="en" sz="2000" dirty="0"/>
              <a:t> </a:t>
            </a:r>
            <a:r>
              <a:rPr lang="en" sz="2000" b="1" dirty="0">
                <a:solidFill>
                  <a:schemeClr val="accent2"/>
                </a:solidFill>
              </a:rPr>
              <a:t>conjunto de dados </a:t>
            </a:r>
            <a:r>
              <a:rPr lang="en" sz="2000" b="1" dirty="0" err="1">
                <a:solidFill>
                  <a:schemeClr val="accent2"/>
                </a:solidFill>
              </a:rPr>
              <a:t>treinados</a:t>
            </a:r>
            <a:r>
              <a:rPr lang="en" sz="2000" b="1" dirty="0">
                <a:solidFill>
                  <a:schemeClr val="accent2"/>
                </a:solidFill>
              </a:rPr>
              <a:t> </a:t>
            </a:r>
            <a:br>
              <a:rPr lang="en" sz="2000" dirty="0"/>
            </a:br>
            <a:r>
              <a:rPr lang="en" sz="2000" dirty="0" err="1"/>
              <a:t>tu</a:t>
            </a:r>
            <a:r>
              <a:rPr lang="en" sz="2000" dirty="0"/>
              <a:t> </a:t>
            </a:r>
            <a:r>
              <a:rPr lang="en" sz="2000" dirty="0" err="1"/>
              <a:t>podes</a:t>
            </a:r>
            <a:endParaRPr sz="2000" dirty="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000" dirty="0" err="1"/>
              <a:t>Faz</a:t>
            </a:r>
            <a:r>
              <a:rPr lang="en" sz="2000" dirty="0"/>
              <a:t> um </a:t>
            </a:r>
            <a:r>
              <a:rPr lang="en" sz="2000" dirty="0" err="1"/>
              <a:t>projecto</a:t>
            </a:r>
            <a:r>
              <a:rPr lang="en" sz="2000" dirty="0"/>
              <a:t> </a:t>
            </a:r>
            <a:r>
              <a:rPr lang="en" sz="2000" b="1" u="sng" dirty="0">
                <a:solidFill>
                  <a:schemeClr val="hlink"/>
                </a:solidFill>
                <a:hlinkClick r:id="rId3"/>
              </a:rPr>
              <a:t>Scratch </a:t>
            </a:r>
            <a:r>
              <a:rPr lang="en" sz="2000" dirty="0" err="1"/>
              <a:t>ou</a:t>
            </a:r>
            <a:r>
              <a:rPr lang="en" sz="2000" dirty="0"/>
              <a:t> </a:t>
            </a:r>
            <a:r>
              <a:rPr lang="en" sz="2000" b="1" dirty="0">
                <a:solidFill>
                  <a:schemeClr val="accent4"/>
                </a:solidFill>
              </a:rPr>
              <a:t>Python </a:t>
            </a:r>
            <a:r>
              <a:rPr lang="en" sz="2000" dirty="0"/>
              <a:t>AI 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000" dirty="0" err="1"/>
              <a:t>Ou</a:t>
            </a:r>
            <a:r>
              <a:rPr lang="en" sz="2000" dirty="0"/>
              <a:t> </a:t>
            </a:r>
            <a:r>
              <a:rPr lang="en" sz="2000" dirty="0" err="1"/>
              <a:t>uma</a:t>
            </a:r>
            <a:r>
              <a:rPr lang="en" sz="2000" dirty="0"/>
              <a:t> </a:t>
            </a:r>
            <a:r>
              <a:rPr lang="en" sz="2000" dirty="0" err="1"/>
              <a:t>aplicação</a:t>
            </a:r>
            <a:r>
              <a:rPr lang="en" sz="2000" dirty="0"/>
              <a:t> </a:t>
            </a:r>
            <a:r>
              <a:rPr lang="en" sz="2000" dirty="0" err="1"/>
              <a:t>móvel</a:t>
            </a:r>
            <a:r>
              <a:rPr lang="en" sz="2000" dirty="0"/>
              <a:t> com </a:t>
            </a:r>
            <a:r>
              <a:rPr lang="en" sz="2000" b="1" u="sng" dirty="0">
                <a:solidFill>
                  <a:schemeClr val="hlink"/>
                </a:solidFill>
                <a:hlinkClick r:id="rId4"/>
              </a:rPr>
              <a:t>App Inventor </a:t>
            </a:r>
            <a:r>
              <a:rPr lang="en" sz="2000" dirty="0">
                <a:solidFill>
                  <a:schemeClr val="dk1"/>
                </a:solidFill>
              </a:rPr>
              <a:t>que </a:t>
            </a:r>
            <a:r>
              <a:rPr lang="en" sz="2000" dirty="0" err="1">
                <a:solidFill>
                  <a:schemeClr val="dk1"/>
                </a:solidFill>
              </a:rPr>
              <a:t>usa</a:t>
            </a:r>
            <a:r>
              <a:rPr lang="en" sz="2000" dirty="0">
                <a:solidFill>
                  <a:schemeClr val="dk1"/>
                </a:solidFill>
              </a:rPr>
              <a:t> IA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438" name="Google Shape;438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7800" y="445025"/>
            <a:ext cx="14668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97"/>
          <p:cNvSpPr txBox="1"/>
          <p:nvPr/>
        </p:nvSpPr>
        <p:spPr>
          <a:xfrm>
            <a:off x="311700" y="1203200"/>
            <a:ext cx="450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machinelearningforkids.co.uk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Mais prática!</a:t>
            </a:r>
            <a:endParaRPr/>
          </a:p>
        </p:txBody>
      </p:sp>
      <p:sp>
        <p:nvSpPr>
          <p:cNvPr id="445" name="Google Shape;445;p98"/>
          <p:cNvSpPr txBox="1"/>
          <p:nvPr/>
        </p:nvSpPr>
        <p:spPr>
          <a:xfrm>
            <a:off x="420400" y="1746550"/>
            <a:ext cx="3250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Neste vídeo, podes ver como pegar no teu conjunto de dados públicos Iris e treiná-lo usando o MachineLearningForKids.</a:t>
            </a:r>
            <a:endParaRPr sz="19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6" name="Google Shape;446;p98" title="Training a public dataset AI model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598" y="1017725"/>
            <a:ext cx="5080225" cy="38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Algumas opções</a:t>
            </a:r>
            <a:endParaRPr/>
          </a:p>
        </p:txBody>
      </p:sp>
      <p:sp>
        <p:nvSpPr>
          <p:cNvPr id="452" name="Google Shape;452;p99"/>
          <p:cNvSpPr txBox="1">
            <a:spLocks noGrp="1"/>
          </p:cNvSpPr>
          <p:nvPr>
            <p:ph type="body" idx="1"/>
          </p:nvPr>
        </p:nvSpPr>
        <p:spPr>
          <a:xfrm>
            <a:off x="311700" y="1881275"/>
            <a:ext cx="6565800" cy="26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Treina</a:t>
            </a:r>
            <a:r>
              <a:rPr lang="en" sz="2000" dirty="0"/>
              <a:t> </a:t>
            </a:r>
            <a:r>
              <a:rPr lang="en" sz="2000" b="1" dirty="0">
                <a:solidFill>
                  <a:schemeClr val="accent5"/>
                </a:solidFill>
              </a:rPr>
              <a:t>imagens </a:t>
            </a:r>
            <a:r>
              <a:rPr lang="en" sz="2000" dirty="0" err="1"/>
              <a:t>ou</a:t>
            </a:r>
            <a:r>
              <a:rPr lang="en" sz="2000" dirty="0"/>
              <a:t> </a:t>
            </a:r>
            <a:r>
              <a:rPr lang="en" sz="2000" b="1" dirty="0">
                <a:solidFill>
                  <a:schemeClr val="accent5"/>
                </a:solidFill>
              </a:rPr>
              <a:t>sons</a:t>
            </a: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2000" dirty="0"/>
            </a:br>
            <a:r>
              <a:rPr lang="en" sz="2000" dirty="0"/>
              <a:t>Com o </a:t>
            </a:r>
            <a:r>
              <a:rPr lang="en" sz="2000" dirty="0" err="1"/>
              <a:t>teu</a:t>
            </a:r>
            <a:r>
              <a:rPr lang="en" sz="2000" dirty="0"/>
              <a:t> </a:t>
            </a:r>
            <a:r>
              <a:rPr lang="en" sz="2000" b="1" dirty="0">
                <a:solidFill>
                  <a:schemeClr val="accent2"/>
                </a:solidFill>
              </a:rPr>
              <a:t>conjunto de dados </a:t>
            </a:r>
            <a:r>
              <a:rPr lang="en" sz="2000" b="1" dirty="0" err="1">
                <a:solidFill>
                  <a:schemeClr val="accent2"/>
                </a:solidFill>
              </a:rPr>
              <a:t>treinados</a:t>
            </a:r>
            <a:r>
              <a:rPr lang="en" sz="2000" b="1" dirty="0">
                <a:solidFill>
                  <a:schemeClr val="accent2"/>
                </a:solidFill>
              </a:rPr>
              <a:t> </a:t>
            </a:r>
            <a:br>
              <a:rPr lang="en" sz="2000" dirty="0"/>
            </a:br>
            <a:r>
              <a:rPr lang="en" sz="2000" dirty="0" err="1"/>
              <a:t>tu</a:t>
            </a:r>
            <a:r>
              <a:rPr lang="en" sz="2000" dirty="0"/>
              <a:t> </a:t>
            </a:r>
            <a:r>
              <a:rPr lang="en" sz="2000" dirty="0" err="1"/>
              <a:t>podes</a:t>
            </a:r>
            <a:endParaRPr sz="2000" dirty="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000" dirty="0" err="1"/>
              <a:t>Faz</a:t>
            </a:r>
            <a:r>
              <a:rPr lang="en" sz="2000" dirty="0"/>
              <a:t> </a:t>
            </a:r>
            <a:r>
              <a:rPr lang="en" sz="2000" dirty="0" err="1"/>
              <a:t>uma</a:t>
            </a:r>
            <a:r>
              <a:rPr lang="en" sz="2000" dirty="0"/>
              <a:t> </a:t>
            </a:r>
            <a:r>
              <a:rPr lang="en" sz="2000" dirty="0" err="1"/>
              <a:t>aplicação</a:t>
            </a:r>
            <a:r>
              <a:rPr lang="en" sz="2000" dirty="0"/>
              <a:t> </a:t>
            </a:r>
            <a:r>
              <a:rPr lang="en" sz="2000" dirty="0" err="1"/>
              <a:t>móvel</a:t>
            </a:r>
            <a:r>
              <a:rPr lang="en" sz="2000" dirty="0"/>
              <a:t> que </a:t>
            </a:r>
            <a:r>
              <a:rPr lang="en" sz="2000" dirty="0" err="1"/>
              <a:t>usa</a:t>
            </a:r>
            <a:r>
              <a:rPr lang="en" sz="2000" dirty="0"/>
              <a:t> IA</a:t>
            </a:r>
            <a:endParaRPr sz="2000" dirty="0"/>
          </a:p>
        </p:txBody>
      </p:sp>
      <p:sp>
        <p:nvSpPr>
          <p:cNvPr id="453" name="Google Shape;453;p99"/>
          <p:cNvSpPr txBox="1"/>
          <p:nvPr/>
        </p:nvSpPr>
        <p:spPr>
          <a:xfrm>
            <a:off x="311700" y="1203200"/>
            <a:ext cx="450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appinventor.mit.edu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4" name="Google Shape;454;p99"/>
          <p:cNvPicPr preferRelativeResize="0"/>
          <p:nvPr/>
        </p:nvPicPr>
        <p:blipFill rotWithShape="1">
          <a:blip r:embed="rId4">
            <a:alphaModFix/>
          </a:blip>
          <a:srcRect b="34353"/>
          <a:stretch/>
        </p:blipFill>
        <p:spPr>
          <a:xfrm>
            <a:off x="5182375" y="445024"/>
            <a:ext cx="1658449" cy="13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ovation Master Template">
  <a:themeElements>
    <a:clrScheme name="Simple Light">
      <a:dk1>
        <a:srgbClr val="000000"/>
      </a:dk1>
      <a:lt1>
        <a:srgbClr val="FFFFFF"/>
      </a:lt1>
      <a:dk2>
        <a:srgbClr val="041E42"/>
      </a:dk2>
      <a:lt2>
        <a:srgbClr val="D0006F"/>
      </a:lt2>
      <a:accent1>
        <a:srgbClr val="FFB81C"/>
      </a:accent1>
      <a:accent2>
        <a:srgbClr val="43B02A"/>
      </a:accent2>
      <a:accent3>
        <a:srgbClr val="FF7500"/>
      </a:accent3>
      <a:accent4>
        <a:srgbClr val="0076CF"/>
      </a:accent4>
      <a:accent5>
        <a:srgbClr val="5BC2E7"/>
      </a:accent5>
      <a:accent6>
        <a:srgbClr val="FFFFFF"/>
      </a:accent6>
      <a:hlink>
        <a:srgbClr val="D000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ovation Master Template">
  <a:themeElements>
    <a:clrScheme name="Simple Light">
      <a:dk1>
        <a:srgbClr val="000000"/>
      </a:dk1>
      <a:lt1>
        <a:srgbClr val="FFFFFF"/>
      </a:lt1>
      <a:dk2>
        <a:srgbClr val="041E42"/>
      </a:dk2>
      <a:lt2>
        <a:srgbClr val="D0006F"/>
      </a:lt2>
      <a:accent1>
        <a:srgbClr val="FFB81C"/>
      </a:accent1>
      <a:accent2>
        <a:srgbClr val="43B02A"/>
      </a:accent2>
      <a:accent3>
        <a:srgbClr val="FF7500"/>
      </a:accent3>
      <a:accent4>
        <a:srgbClr val="0076CF"/>
      </a:accent4>
      <a:accent5>
        <a:srgbClr val="5BC2E7"/>
      </a:accent5>
      <a:accent6>
        <a:srgbClr val="FFFFFF"/>
      </a:accent6>
      <a:hlink>
        <a:srgbClr val="D000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Macintosh PowerPoint</Application>
  <PresentationFormat>On-screen Show (16:9)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Source Sans Pro</vt:lpstr>
      <vt:lpstr>Rubik Mono One</vt:lpstr>
      <vt:lpstr>Arial</vt:lpstr>
      <vt:lpstr>Poppins</vt:lpstr>
      <vt:lpstr>Trebuchet MS</vt:lpstr>
      <vt:lpstr>Simple Light</vt:lpstr>
      <vt:lpstr>Technovation Master Template</vt:lpstr>
      <vt:lpstr>Technovation Master Template</vt:lpstr>
      <vt:lpstr>PowerPoint Presentation</vt:lpstr>
      <vt:lpstr>Lembra-te: as previsões saudáveis precisam de dados saudáveis</vt:lpstr>
      <vt:lpstr>PowerPoint Presentation</vt:lpstr>
      <vt:lpstr>Lembra-te do que faz um  conjunto de dados saudável</vt:lpstr>
      <vt:lpstr>Devias ter recolhido os teus dados... ou pelo menos começado!  </vt:lpstr>
      <vt:lpstr>PowerPoint Presentation</vt:lpstr>
      <vt:lpstr>Algumas opções</vt:lpstr>
      <vt:lpstr>Mais prática!</vt:lpstr>
      <vt:lpstr>Algumas opções</vt:lpstr>
      <vt:lpstr>Experimenta!</vt:lpstr>
      <vt:lpstr>outras opções</vt:lpstr>
      <vt:lpstr>outras opções</vt:lpstr>
      <vt:lpstr>Está na hora de treinar!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keywords>, docId:2934EAB11842BA82F216EEF035F00325</cp:keywords>
  <cp:lastModifiedBy>Pedro Teixeira | HC</cp:lastModifiedBy>
  <cp:revision>1</cp:revision>
  <dcterms:modified xsi:type="dcterms:W3CDTF">2022-01-18T01:55:09Z</dcterms:modified>
</cp:coreProperties>
</file>